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9" name="Shape 22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http://www.cio.com.au/article/401353/how_define_scope_project/</a:t>
            </a:r>
          </a:p>
        </p:txBody>
      </p:sp>
      <p:sp>
        <p:nvSpPr>
          <p:cNvPr id="230" name="Shape 23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7" name="Shape 26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4" name="Shape 27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2" name="Shape 28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http://pmief.org/learning-resources/resources-for-youth/teachers/project-management-toolkit-for-teachers?tab=Framework</a:t>
            </a:r>
          </a:p>
        </p:txBody>
      </p:sp>
      <p:sp>
        <p:nvSpPr>
          <p:cNvPr id="283" name="Shape 28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6" name="Shape 17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http://pmief.org/learning-resources/resources-for-youth/teachers/project-management-toolkit-for-teachers?tab=Framework</a:t>
            </a:r>
          </a:p>
        </p:txBody>
      </p:sp>
      <p:sp>
        <p:nvSpPr>
          <p:cNvPr id="177" name="Shape 17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2" name="Shape 19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9" name="Shape 19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6" name="Shape 20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3" name="Shape 21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4" name="Shape 21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1" name="Shape 22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http://www.cio.com.au/article/401353/how_define_scope_project/</a:t>
            </a:r>
          </a:p>
        </p:txBody>
      </p:sp>
      <p:sp>
        <p:nvSpPr>
          <p:cNvPr id="222" name="Shape 22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 Id="rId3"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4" name="Shape 14"/>
        <p:cNvGrpSpPr/>
        <p:nvPr/>
      </p:nvGrpSpPr>
      <p:grpSpPr>
        <a:xfrm>
          <a:off x="0" y="0"/>
          <a:ext cx="0" cy="0"/>
          <a:chOff x="0" y="0"/>
          <a:chExt cx="0" cy="0"/>
        </a:xfrm>
      </p:grpSpPr>
      <p:cxnSp>
        <p:nvCxnSpPr>
          <p:cNvPr id="15" name="Shape 15"/>
          <p:cNvCxnSpPr/>
          <p:nvPr/>
        </p:nvCxnSpPr>
        <p:spPr>
          <a:xfrm flipH="1" rot="10800000">
            <a:off x="0" y="1634489"/>
            <a:ext cx="9144000" cy="11429"/>
          </a:xfrm>
          <a:prstGeom prst="straightConnector1">
            <a:avLst/>
          </a:prstGeom>
          <a:noFill/>
          <a:ln cap="flat" cmpd="sng" w="57225">
            <a:solidFill>
              <a:srgbClr val="C00000"/>
            </a:solidFill>
            <a:prstDash val="solid"/>
            <a:miter/>
            <a:headEnd len="med" w="med" type="none"/>
            <a:tailEnd len="med" w="med" type="none"/>
          </a:ln>
        </p:spPr>
      </p:cxnSp>
      <p:cxnSp>
        <p:nvCxnSpPr>
          <p:cNvPr id="16" name="Shape 16"/>
          <p:cNvCxnSpPr/>
          <p:nvPr/>
        </p:nvCxnSpPr>
        <p:spPr>
          <a:xfrm flipH="1" rot="10800000">
            <a:off x="0" y="4907280"/>
            <a:ext cx="9144000" cy="11429"/>
          </a:xfrm>
          <a:prstGeom prst="straightConnector1">
            <a:avLst/>
          </a:prstGeom>
          <a:noFill/>
          <a:ln cap="flat" cmpd="sng" w="57225">
            <a:solidFill>
              <a:srgbClr val="C00000"/>
            </a:solidFill>
            <a:prstDash val="solid"/>
            <a:miter/>
            <a:headEnd len="med" w="med" type="none"/>
            <a:tailEnd len="med" w="med" type="none"/>
          </a:ln>
        </p:spPr>
      </p:cxnSp>
      <p:sp>
        <p:nvSpPr>
          <p:cNvPr id="17" name="Shape 17"/>
          <p:cNvSpPr txBox="1"/>
          <p:nvPr>
            <p:ph type="ctrTitle"/>
          </p:nvPr>
        </p:nvSpPr>
        <p:spPr>
          <a:xfrm>
            <a:off x="628650" y="5074919"/>
            <a:ext cx="7898129" cy="1201101"/>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5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0" type="dt"/>
          </p:nvPr>
        </p:nvSpPr>
        <p:spPr>
          <a:xfrm>
            <a:off x="628650" y="6356351"/>
            <a:ext cx="521208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20" name="Shape 20"/>
          <p:cNvSpPr txBox="1"/>
          <p:nvPr>
            <p:ph idx="1" type="body"/>
          </p:nvPr>
        </p:nvSpPr>
        <p:spPr>
          <a:xfrm>
            <a:off x="628014" y="6423660"/>
            <a:ext cx="5156199" cy="296863"/>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2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id="21" name="Shape 21"/>
          <p:cNvPicPr preferRelativeResize="0"/>
          <p:nvPr/>
        </p:nvPicPr>
        <p:blipFill rotWithShape="1">
          <a:blip r:embed="rId2">
            <a:alphaModFix/>
          </a:blip>
          <a:srcRect b="0" l="0" r="44250" t="0"/>
          <a:stretch/>
        </p:blipFill>
        <p:spPr>
          <a:xfrm>
            <a:off x="194309" y="283210"/>
            <a:ext cx="8779222" cy="1248409"/>
          </a:xfrm>
          <a:prstGeom prst="rect">
            <a:avLst/>
          </a:prstGeom>
          <a:noFill/>
          <a:ln>
            <a:noFill/>
          </a:ln>
        </p:spPr>
      </p:pic>
      <p:pic>
        <p:nvPicPr>
          <p:cNvPr id="22" name="Shape 22"/>
          <p:cNvPicPr preferRelativeResize="0"/>
          <p:nvPr/>
        </p:nvPicPr>
        <p:blipFill rotWithShape="1">
          <a:blip r:embed="rId3">
            <a:alphaModFix/>
          </a:blip>
          <a:srcRect b="0" l="0" r="0" t="0"/>
          <a:stretch/>
        </p:blipFill>
        <p:spPr>
          <a:xfrm>
            <a:off x="0" y="1707239"/>
            <a:ext cx="9144000" cy="3139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623093" y="370681"/>
            <a:ext cx="5811838" cy="5800725"/>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2" name="Shape 92"/>
        <p:cNvGrpSpPr/>
        <p:nvPr/>
      </p:nvGrpSpPr>
      <p:grpSpPr>
        <a:xfrm>
          <a:off x="0" y="0"/>
          <a:ext cx="0" cy="0"/>
          <a:chOff x="0" y="0"/>
          <a:chExt cx="0" cy="0"/>
        </a:xfrm>
      </p:grpSpPr>
      <p:sp>
        <p:nvSpPr>
          <p:cNvPr id="93" name="Shape 93"/>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4" name="Shape 94"/>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95" name="Shape 95"/>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0" name="Shape 100"/>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3" name="Shape 103"/>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4" name="Shape 104"/>
        <p:cNvGrpSpPr/>
        <p:nvPr/>
      </p:nvGrpSpPr>
      <p:grpSpPr>
        <a:xfrm>
          <a:off x="0" y="0"/>
          <a:ext cx="0" cy="0"/>
          <a:chOff x="0" y="0"/>
          <a:chExt cx="0" cy="0"/>
        </a:xfrm>
      </p:grpSpPr>
      <p:sp>
        <p:nvSpPr>
          <p:cNvPr id="105" name="Shape 105"/>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6" name="Shape 106"/>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107" name="Shape 107"/>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8" name="Shape 108"/>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0" name="Shape 110"/>
        <p:cNvGrpSpPr/>
        <p:nvPr/>
      </p:nvGrpSpPr>
      <p:grpSpPr>
        <a:xfrm>
          <a:off x="0" y="0"/>
          <a:ext cx="0" cy="0"/>
          <a:chOff x="0" y="0"/>
          <a:chExt cx="0" cy="0"/>
        </a:xfrm>
      </p:grpSpPr>
      <p:sp>
        <p:nvSpPr>
          <p:cNvPr id="111" name="Shape 111"/>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2" name="Shape 112"/>
          <p:cNvSpPr txBox="1"/>
          <p:nvPr>
            <p:ph idx="1" type="body"/>
          </p:nvPr>
        </p:nvSpPr>
        <p:spPr>
          <a:xfrm>
            <a:off x="628650" y="1825625"/>
            <a:ext cx="386714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2" type="body"/>
          </p:nvPr>
        </p:nvSpPr>
        <p:spPr>
          <a:xfrm>
            <a:off x="4648200" y="1825625"/>
            <a:ext cx="386714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Shape 11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5" name="Shape 11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6" name="Shape 11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7" name="Shape 117"/>
        <p:cNvGrpSpPr/>
        <p:nvPr/>
      </p:nvGrpSpPr>
      <p:grpSpPr>
        <a:xfrm>
          <a:off x="0" y="0"/>
          <a:ext cx="0" cy="0"/>
          <a:chOff x="0" y="0"/>
          <a:chExt cx="0" cy="0"/>
        </a:xfrm>
      </p:grpSpPr>
      <p:sp>
        <p:nvSpPr>
          <p:cNvPr id="118" name="Shape 118"/>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9" name="Shape 119"/>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0" name="Shape 120"/>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Shape 121"/>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2" name="Shape 122"/>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6" name="Shape 126"/>
        <p:cNvGrpSpPr/>
        <p:nvPr/>
      </p:nvGrpSpPr>
      <p:grpSpPr>
        <a:xfrm>
          <a:off x="0" y="0"/>
          <a:ext cx="0" cy="0"/>
          <a:chOff x="0" y="0"/>
          <a:chExt cx="0" cy="0"/>
        </a:xfrm>
      </p:grpSpPr>
      <p:sp>
        <p:nvSpPr>
          <p:cNvPr id="127" name="Shape 127"/>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8" name="Shape 128"/>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31" name="Shape 131"/>
        <p:cNvGrpSpPr/>
        <p:nvPr/>
      </p:nvGrpSpPr>
      <p:grpSpPr>
        <a:xfrm>
          <a:off x="0" y="0"/>
          <a:ext cx="0" cy="0"/>
          <a:chOff x="0" y="0"/>
          <a:chExt cx="0" cy="0"/>
        </a:xfrm>
      </p:grpSpPr>
      <p:sp>
        <p:nvSpPr>
          <p:cNvPr id="132" name="Shape 132"/>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3" name="Shape 13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4" name="Shape 134"/>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5" name="Shape 135"/>
        <p:cNvGrpSpPr/>
        <p:nvPr/>
      </p:nvGrpSpPr>
      <p:grpSpPr>
        <a:xfrm>
          <a:off x="0" y="0"/>
          <a:ext cx="0" cy="0"/>
          <a:chOff x="0" y="0"/>
          <a:chExt cx="0" cy="0"/>
        </a:xfrm>
      </p:grpSpPr>
      <p:sp>
        <p:nvSpPr>
          <p:cNvPr id="136" name="Shape 136"/>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7" name="Shape 137"/>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Shape 138"/>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39" name="Shape 139"/>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0" name="Shape 140"/>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1" name="Shape 141"/>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434339" y="731520"/>
            <a:ext cx="8275320" cy="82296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25" name="Shape 25"/>
          <p:cNvCxnSpPr/>
          <p:nvPr/>
        </p:nvCxnSpPr>
        <p:spPr>
          <a:xfrm>
            <a:off x="439737" y="1684019"/>
            <a:ext cx="8253411" cy="1587"/>
          </a:xfrm>
          <a:prstGeom prst="straightConnector1">
            <a:avLst/>
          </a:prstGeom>
          <a:noFill/>
          <a:ln cap="flat" cmpd="sng" w="57225">
            <a:solidFill>
              <a:srgbClr val="C00000"/>
            </a:solidFill>
            <a:prstDash val="solid"/>
            <a:miter/>
            <a:headEnd len="med" w="med" type="none"/>
            <a:tailEnd len="med" w="med" type="none"/>
          </a:ln>
        </p:spPr>
      </p:cxnSp>
      <p:sp>
        <p:nvSpPr>
          <p:cNvPr id="26" name="Shape 26"/>
          <p:cNvSpPr txBox="1"/>
          <p:nvPr>
            <p:ph idx="1" type="body"/>
          </p:nvPr>
        </p:nvSpPr>
        <p:spPr>
          <a:xfrm>
            <a:off x="446087" y="1817371"/>
            <a:ext cx="8229600" cy="4343718"/>
          </a:xfrm>
          <a:prstGeom prst="rect">
            <a:avLst/>
          </a:prstGeom>
          <a:noFill/>
          <a:ln>
            <a:noFill/>
          </a:ln>
        </p:spPr>
        <p:txBody>
          <a:bodyPr anchorCtr="0" anchor="t" bIns="91425" lIns="91425" rIns="91425" tIns="91425"/>
          <a:lstStyle>
            <a:lvl1pPr indent="-285750" lvl="0" marL="46355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282575" lvl="1" marL="917575" marR="0" rtl="0" algn="l">
              <a:lnSpc>
                <a:spcPct val="90000"/>
              </a:lnSpc>
              <a:spcBef>
                <a:spcPts val="5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2pPr>
            <a:lvl3pPr indent="-50800" lvl="2" marL="11430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3pPr>
            <a:lvl4pPr indent="-50800" lvl="3" marL="16002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4pPr>
            <a:lvl5pPr indent="-50800" lvl="4" marL="20574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2" type="body"/>
          </p:nvPr>
        </p:nvSpPr>
        <p:spPr>
          <a:xfrm>
            <a:off x="423227" y="6390005"/>
            <a:ext cx="5154612" cy="33020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2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id="28" name="Shape 28"/>
          <p:cNvPicPr preferRelativeResize="0"/>
          <p:nvPr/>
        </p:nvPicPr>
        <p:blipFill rotWithShape="1">
          <a:blip r:embed="rId2">
            <a:alphaModFix/>
          </a:blip>
          <a:srcRect b="0" l="0" r="0" t="0"/>
          <a:stretch/>
        </p:blipFill>
        <p:spPr>
          <a:xfrm>
            <a:off x="45720" y="34289"/>
            <a:ext cx="9144000" cy="72490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2" name="Shape 142"/>
        <p:cNvGrpSpPr/>
        <p:nvPr/>
      </p:nvGrpSpPr>
      <p:grpSpPr>
        <a:xfrm>
          <a:off x="0" y="0"/>
          <a:ext cx="0" cy="0"/>
          <a:chOff x="0" y="0"/>
          <a:chExt cx="0" cy="0"/>
        </a:xfrm>
      </p:grpSpPr>
      <p:sp>
        <p:nvSpPr>
          <p:cNvPr id="143" name="Shape 143"/>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4" name="Shape 144"/>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45" name="Shape 145"/>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46" name="Shape 146"/>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7" name="Shape 147"/>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9" name="Shape 149"/>
        <p:cNvGrpSpPr/>
        <p:nvPr/>
      </p:nvGrpSpPr>
      <p:grpSpPr>
        <a:xfrm>
          <a:off x="0" y="0"/>
          <a:ext cx="0" cy="0"/>
          <a:chOff x="0" y="0"/>
          <a:chExt cx="0" cy="0"/>
        </a:xfrm>
      </p:grpSpPr>
      <p:sp>
        <p:nvSpPr>
          <p:cNvPr id="150" name="Shape 150"/>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1" name="Shape 151"/>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3" name="Shape 15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5" name="Shape 155"/>
        <p:cNvGrpSpPr/>
        <p:nvPr/>
      </p:nvGrpSpPr>
      <p:grpSpPr>
        <a:xfrm>
          <a:off x="0" y="0"/>
          <a:ext cx="0" cy="0"/>
          <a:chOff x="0" y="0"/>
          <a:chExt cx="0" cy="0"/>
        </a:xfrm>
      </p:grpSpPr>
      <p:sp>
        <p:nvSpPr>
          <p:cNvPr id="156" name="Shape 156"/>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7" name="Shape 157"/>
          <p:cNvSpPr txBox="1"/>
          <p:nvPr>
            <p:ph idx="1" type="body"/>
          </p:nvPr>
        </p:nvSpPr>
        <p:spPr>
          <a:xfrm rot="5400000">
            <a:off x="604043" y="389731"/>
            <a:ext cx="5811838" cy="5762624"/>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9" name="Shape 15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0" name="Shape 160"/>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623887" y="1709739"/>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623887" y="4589464"/>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2" name="Shape 32"/>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628650" y="1825625"/>
            <a:ext cx="38862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2" type="body"/>
          </p:nvPr>
        </p:nvSpPr>
        <p:spPr>
          <a:xfrm>
            <a:off x="4629150" y="1825625"/>
            <a:ext cx="38862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629841"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629841" y="1681163"/>
            <a:ext cx="3868340"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629841" y="2505075"/>
            <a:ext cx="3868340"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3" type="body"/>
          </p:nvPr>
        </p:nvSpPr>
        <p:spPr>
          <a:xfrm>
            <a:off x="4629150" y="1681163"/>
            <a:ext cx="3887390"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4" type="body"/>
          </p:nvPr>
        </p:nvSpPr>
        <p:spPr>
          <a:xfrm>
            <a:off x="4629150" y="2505075"/>
            <a:ext cx="3887390"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629841" y="457200"/>
            <a:ext cx="2949178"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2" name="Shape 62"/>
          <p:cNvSpPr txBox="1"/>
          <p:nvPr>
            <p:ph idx="1" type="body"/>
          </p:nvPr>
        </p:nvSpPr>
        <p:spPr>
          <a:xfrm>
            <a:off x="3887391" y="987425"/>
            <a:ext cx="4629150"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Shape 63"/>
          <p:cNvSpPr txBox="1"/>
          <p:nvPr>
            <p:ph idx="2"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4" name="Shape 64"/>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629841" y="457200"/>
            <a:ext cx="2949178"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p:nvPr>
            <p:ph idx="2" type="pic"/>
          </p:nvPr>
        </p:nvSpPr>
        <p:spPr>
          <a:xfrm>
            <a:off x="3887391" y="987425"/>
            <a:ext cx="4629150"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0" name="Shape 70"/>
          <p:cNvSpPr txBox="1"/>
          <p:nvPr>
            <p:ph idx="1"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3" name="Shape 13"/>
          <p:cNvSpPr txBox="1"/>
          <p:nvPr>
            <p:ph idx="10" type="dt"/>
          </p:nvPr>
        </p:nvSpPr>
        <p:spPr>
          <a:xfrm>
            <a:off x="628650" y="6356351"/>
            <a:ext cx="521208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8" name="Shape 88"/>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ctrTitle"/>
          </p:nvPr>
        </p:nvSpPr>
        <p:spPr>
          <a:xfrm>
            <a:off x="628650" y="5074919"/>
            <a:ext cx="7898129" cy="1201101"/>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Objective 202.01 3%</a:t>
            </a:r>
            <a:br>
              <a:rPr b="0" i="0" lang="en-US" sz="28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Understand project management concepts used to create digital media.</a:t>
            </a:r>
          </a:p>
        </p:txBody>
      </p:sp>
      <p:sp>
        <p:nvSpPr>
          <p:cNvPr id="166" name="Shape 166"/>
          <p:cNvSpPr txBox="1"/>
          <p:nvPr>
            <p:ph idx="1" type="body"/>
          </p:nvPr>
        </p:nvSpPr>
        <p:spPr>
          <a:xfrm>
            <a:off x="628014" y="6423660"/>
            <a:ext cx="5156199" cy="2968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Defining: Project Plan/Project Scope</a:t>
            </a:r>
          </a:p>
        </p:txBody>
      </p:sp>
      <p:sp>
        <p:nvSpPr>
          <p:cNvPr id="233" name="Shape 233"/>
          <p:cNvSpPr txBox="1"/>
          <p:nvPr>
            <p:ph idx="1" type="body"/>
          </p:nvPr>
        </p:nvSpPr>
        <p:spPr>
          <a:xfrm>
            <a:off x="446087" y="1817371"/>
            <a:ext cx="5471633"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Scope Creep</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Incremental expansion of the project scope.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Introducing features not originally planned.</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Delays project and adds cost.</a:t>
            </a:r>
          </a:p>
        </p:txBody>
      </p:sp>
      <p:sp>
        <p:nvSpPr>
          <p:cNvPr id="234" name="Shape 234"/>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b="0" l="0" r="0" t="0"/>
          <a:stretch/>
        </p:blipFill>
        <p:spPr>
          <a:xfrm>
            <a:off x="6153701" y="1846051"/>
            <a:ext cx="2361589" cy="46841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Defining: Flow Chart</a:t>
            </a:r>
          </a:p>
        </p:txBody>
      </p:sp>
      <p:sp>
        <p:nvSpPr>
          <p:cNvPr id="241" name="Shape 241"/>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grpSp>
        <p:nvGrpSpPr>
          <p:cNvPr id="242" name="Shape 242"/>
          <p:cNvGrpSpPr/>
          <p:nvPr/>
        </p:nvGrpSpPr>
        <p:grpSpPr>
          <a:xfrm>
            <a:off x="670960" y="2405778"/>
            <a:ext cx="2506898" cy="3033347"/>
            <a:chOff x="519997" y="2294"/>
            <a:chExt cx="2506898" cy="3033347"/>
          </a:xfrm>
        </p:grpSpPr>
        <p:sp>
          <p:nvSpPr>
            <p:cNvPr id="243" name="Shape 243"/>
            <p:cNvSpPr/>
            <p:nvPr/>
          </p:nvSpPr>
          <p:spPr>
            <a:xfrm>
              <a:off x="1727725" y="1255742"/>
              <a:ext cx="91439" cy="526447"/>
            </a:xfrm>
            <a:custGeom>
              <a:pathLst>
                <a:path extrusionOk="0" h="120000" w="120000">
                  <a:moveTo>
                    <a:pt x="60000" y="0"/>
                  </a:moveTo>
                  <a:lnTo>
                    <a:pt x="60000" y="120000"/>
                  </a:lnTo>
                </a:path>
              </a:pathLst>
            </a:custGeom>
            <a:noFill/>
            <a:ln cap="flat" cmpd="sng" w="12700">
              <a:solidFill>
                <a:schemeClr val="dk1"/>
              </a:solidFill>
              <a:prstDash val="solid"/>
              <a:miter/>
              <a:headEnd len="med" w="med" type="none"/>
              <a:tailEnd len="med" w="med" type="none"/>
            </a:ln>
          </p:spPr>
        </p:sp>
        <p:sp>
          <p:nvSpPr>
            <p:cNvPr id="244" name="Shape 244"/>
            <p:cNvSpPr/>
            <p:nvPr/>
          </p:nvSpPr>
          <p:spPr>
            <a:xfrm>
              <a:off x="519997" y="2294"/>
              <a:ext cx="2506898" cy="1253449"/>
            </a:xfrm>
            <a:prstGeom prst="rect">
              <a:avLst/>
            </a:prstGeom>
            <a:gradFill>
              <a:gsLst>
                <a:gs pos="0">
                  <a:srgbClr val="D1D1D1"/>
                </a:gs>
                <a:gs pos="50000">
                  <a:srgbClr val="C7C7C7"/>
                </a:gs>
                <a:gs pos="100000">
                  <a:srgbClr val="C0C0C0"/>
                </a:gs>
              </a:gsLst>
              <a:lin ang="5400000" scaled="0"/>
            </a:gradFill>
            <a:ln cap="flat" cmpd="sng" w="9525">
              <a:solidFill>
                <a:schemeClr val="accent3"/>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5" name="Shape 245"/>
            <p:cNvSpPr txBox="1"/>
            <p:nvPr/>
          </p:nvSpPr>
          <p:spPr>
            <a:xfrm>
              <a:off x="519997" y="2294"/>
              <a:ext cx="2506898" cy="1253449"/>
            </a:xfrm>
            <a:prstGeom prst="rect">
              <a:avLst/>
            </a:prstGeom>
            <a:noFill/>
            <a:ln>
              <a:noFill/>
            </a:ln>
          </p:spPr>
          <p:txBody>
            <a:bodyPr anchorCtr="0" anchor="ctr" bIns="18400" lIns="18400" rIns="18400" tIns="18400">
              <a:noAutofit/>
            </a:bodyPr>
            <a:lstStyle/>
            <a:p>
              <a:pPr indent="0" lvl="0" marL="0" marR="0" rtl="0" algn="ctr">
                <a:lnSpc>
                  <a:spcPct val="100000"/>
                </a:lnSpc>
                <a:spcBef>
                  <a:spcPts val="0"/>
                </a:spcBef>
                <a:spcAft>
                  <a:spcPts val="0"/>
                </a:spcAft>
                <a:buClr>
                  <a:schemeClr val="dk1"/>
                </a:buClr>
                <a:buSzPct val="25000"/>
                <a:buFont typeface="Arial"/>
                <a:buNone/>
              </a:pPr>
              <a:r>
                <a:rPr b="0" i="0" lang="en-US" sz="2900" u="none" cap="none" strike="noStrike">
                  <a:solidFill>
                    <a:schemeClr val="dk1"/>
                  </a:solidFill>
                  <a:latin typeface="Arial"/>
                  <a:ea typeface="Arial"/>
                  <a:cs typeface="Arial"/>
                  <a:sym typeface="Arial"/>
                </a:rPr>
                <a:t>Objective ____ or Task ____</a:t>
              </a:r>
            </a:p>
          </p:txBody>
        </p:sp>
        <p:sp>
          <p:nvSpPr>
            <p:cNvPr id="246" name="Shape 246"/>
            <p:cNvSpPr/>
            <p:nvPr/>
          </p:nvSpPr>
          <p:spPr>
            <a:xfrm>
              <a:off x="519997" y="1782191"/>
              <a:ext cx="2506898" cy="1253449"/>
            </a:xfrm>
            <a:prstGeom prst="rect">
              <a:avLst/>
            </a:prstGeom>
            <a:gradFill>
              <a:gsLst>
                <a:gs pos="0">
                  <a:srgbClr val="D1D1D1"/>
                </a:gs>
                <a:gs pos="50000">
                  <a:srgbClr val="C7C7C7"/>
                </a:gs>
                <a:gs pos="100000">
                  <a:srgbClr val="C0C0C0"/>
                </a:gs>
              </a:gsLst>
              <a:lin ang="5400000" scaled="0"/>
            </a:gradFill>
            <a:ln cap="flat" cmpd="sng" w="9525">
              <a:solidFill>
                <a:schemeClr val="accent3"/>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txBox="1"/>
            <p:nvPr/>
          </p:nvSpPr>
          <p:spPr>
            <a:xfrm>
              <a:off x="519997" y="1782191"/>
              <a:ext cx="2506898" cy="1253449"/>
            </a:xfrm>
            <a:prstGeom prst="rect">
              <a:avLst/>
            </a:prstGeom>
            <a:noFill/>
            <a:ln>
              <a:noFill/>
            </a:ln>
          </p:spPr>
          <p:txBody>
            <a:bodyPr anchorCtr="0" anchor="ctr" bIns="18400" lIns="18400" rIns="18400" tIns="18400">
              <a:noAutofit/>
            </a:bodyPr>
            <a:lstStyle/>
            <a:p>
              <a:pPr indent="0" lvl="0" marL="0" marR="0" rtl="0" algn="ctr">
                <a:lnSpc>
                  <a:spcPct val="100000"/>
                </a:lnSpc>
                <a:spcBef>
                  <a:spcPts val="0"/>
                </a:spcBef>
                <a:spcAft>
                  <a:spcPts val="0"/>
                </a:spcAft>
                <a:buClr>
                  <a:schemeClr val="dk1"/>
                </a:buClr>
                <a:buSzPct val="25000"/>
                <a:buFont typeface="Arial"/>
                <a:buNone/>
              </a:pPr>
              <a:r>
                <a:rPr b="0" i="0" lang="en-US" sz="2900" u="none" cap="none" strike="noStrike">
                  <a:solidFill>
                    <a:schemeClr val="dk1"/>
                  </a:solidFill>
                  <a:latin typeface="Arial"/>
                  <a:ea typeface="Arial"/>
                  <a:cs typeface="Arial"/>
                  <a:sym typeface="Arial"/>
                </a:rPr>
                <a:t>Steps to complete</a:t>
              </a:r>
            </a:p>
          </p:txBody>
        </p:sp>
      </p:grpSp>
      <p:pic>
        <p:nvPicPr>
          <p:cNvPr id="248" name="Shape 248"/>
          <p:cNvPicPr preferRelativeResize="0"/>
          <p:nvPr/>
        </p:nvPicPr>
        <p:blipFill rotWithShape="1">
          <a:blip r:embed="rId3">
            <a:alphaModFix/>
          </a:blip>
          <a:srcRect b="29639" l="16987" r="55984" t="29627"/>
          <a:stretch/>
        </p:blipFill>
        <p:spPr>
          <a:xfrm>
            <a:off x="4399469" y="1794293"/>
            <a:ext cx="4451229" cy="4623758"/>
          </a:xfrm>
          <a:prstGeom prst="rect">
            <a:avLst/>
          </a:prstGeom>
          <a:noFill/>
          <a:ln>
            <a:noFill/>
          </a:ln>
        </p:spPr>
      </p:pic>
      <p:cxnSp>
        <p:nvCxnSpPr>
          <p:cNvPr id="249" name="Shape 249"/>
          <p:cNvCxnSpPr/>
          <p:nvPr/>
        </p:nvCxnSpPr>
        <p:spPr>
          <a:xfrm>
            <a:off x="3233057" y="3881887"/>
            <a:ext cx="1287185" cy="0"/>
          </a:xfrm>
          <a:prstGeom prst="straightConnector1">
            <a:avLst/>
          </a:prstGeom>
          <a:noFill/>
          <a:ln cap="flat" cmpd="sng" w="76200">
            <a:solidFill>
              <a:schemeClr val="dk1"/>
            </a:solidFill>
            <a:prstDash val="solid"/>
            <a:miter/>
            <a:headEnd len="med" w="med" type="none"/>
            <a:tailEnd len="lg" w="lg" type="triangle"/>
          </a:ln>
        </p:spPr>
      </p:cxnSp>
      <p:sp>
        <p:nvSpPr>
          <p:cNvPr id="250" name="Shape 250"/>
          <p:cNvSpPr txBox="1"/>
          <p:nvPr/>
        </p:nvSpPr>
        <p:spPr>
          <a:xfrm>
            <a:off x="7556739" y="3329796"/>
            <a:ext cx="1293962"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Calibri"/>
                <a:ea typeface="Calibri"/>
                <a:cs typeface="Calibri"/>
                <a:sym typeface="Calibri"/>
              </a:rPr>
              <a:t>Write Materials on the sides.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Defining: Schedule</a:t>
            </a:r>
          </a:p>
        </p:txBody>
      </p:sp>
      <p:sp>
        <p:nvSpPr>
          <p:cNvPr id="256" name="Shape 256"/>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b="37500" l="25000" r="25006" t="27915"/>
          <a:stretch/>
        </p:blipFill>
        <p:spPr>
          <a:xfrm>
            <a:off x="511833" y="1846052"/>
            <a:ext cx="8081972" cy="41924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Planning</a:t>
            </a:r>
          </a:p>
        </p:txBody>
      </p:sp>
      <p:sp>
        <p:nvSpPr>
          <p:cNvPr id="263" name="Shape 263"/>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File requirements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File management</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Color scheme</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Typography</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Logos/images created or located</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Script/Storyboard/Mock Layout created</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64" name="Shape 264"/>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Doing</a:t>
            </a:r>
          </a:p>
        </p:txBody>
      </p:sp>
      <p:sp>
        <p:nvSpPr>
          <p:cNvPr id="270" name="Shape 270"/>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Create needed project elements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Compile and edit project </a:t>
            </a:r>
          </a:p>
          <a:p>
            <a:pPr indent="-463550" lvl="0" marL="463550" marR="0" rtl="0" algn="l">
              <a:lnSpc>
                <a:spcPct val="90000"/>
              </a:lnSpc>
              <a:spcBef>
                <a:spcPts val="10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Monitor schedule and task completion </a:t>
            </a:r>
          </a:p>
        </p:txBody>
      </p:sp>
      <p:sp>
        <p:nvSpPr>
          <p:cNvPr id="271" name="Shape 271"/>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Reviewing</a:t>
            </a:r>
          </a:p>
        </p:txBody>
      </p:sp>
      <p:sp>
        <p:nvSpPr>
          <p:cNvPr id="277" name="Shape 277"/>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Preview proofs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Revise based on feedback</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Optimize files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Publish in final format</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78" name="Shape 278"/>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79" name="Shape 279"/>
          <p:cNvPicPr preferRelativeResize="0"/>
          <p:nvPr/>
        </p:nvPicPr>
        <p:blipFill rotWithShape="1">
          <a:blip r:embed="rId3">
            <a:alphaModFix/>
          </a:blip>
          <a:srcRect b="0" l="0" r="0" t="10388"/>
          <a:stretch/>
        </p:blipFill>
        <p:spPr>
          <a:xfrm>
            <a:off x="1344313" y="3881887"/>
            <a:ext cx="6475411" cy="25179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286" name="Shape 286"/>
          <p:cNvSpPr txBox="1"/>
          <p:nvPr>
            <p:ph idx="1" type="body"/>
          </p:nvPr>
        </p:nvSpPr>
        <p:spPr>
          <a:xfrm>
            <a:off x="446087" y="1817371"/>
            <a:ext cx="4643497" cy="434371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Noto Sans Symbols"/>
              <a:buNone/>
            </a:pPr>
            <a:r>
              <a:rPr b="0" i="0" lang="en-US" sz="2800" u="none" cap="none" strike="noStrike">
                <a:solidFill>
                  <a:schemeClr val="dk1"/>
                </a:solidFill>
                <a:latin typeface="Calibri"/>
                <a:ea typeface="Calibri"/>
                <a:cs typeface="Calibri"/>
                <a:sym typeface="Calibri"/>
              </a:rPr>
              <a:t>Four stages in project management process:</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Defining </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Planning</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Doing</a:t>
            </a:r>
          </a:p>
          <a:p>
            <a:pPr indent="-514350" lvl="0" marL="514350" marR="0" rtl="0" algn="l">
              <a:lnSpc>
                <a:spcPct val="90000"/>
              </a:lnSpc>
              <a:spcBef>
                <a:spcPts val="1000"/>
              </a:spcBef>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Reviewing</a:t>
            </a:r>
          </a:p>
        </p:txBody>
      </p:sp>
      <p:sp>
        <p:nvSpPr>
          <p:cNvPr id="287" name="Shape 287"/>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88" name="Shape 288"/>
          <p:cNvPicPr preferRelativeResize="0"/>
          <p:nvPr/>
        </p:nvPicPr>
        <p:blipFill rotWithShape="1">
          <a:blip r:embed="rId3">
            <a:alphaModFix/>
          </a:blip>
          <a:srcRect b="0" l="0" r="0" t="0"/>
          <a:stretch/>
        </p:blipFill>
        <p:spPr>
          <a:xfrm>
            <a:off x="4520242" y="1894455"/>
            <a:ext cx="3988278" cy="44717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172" name="Shape 172"/>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Beginning a digital media project from scratch and carrying it through to its final completion takes a unified effort from all parties involved. </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Creating a Project Plan helps the process move forward quickly and efficiently.  It helps the team avoid: </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mistakes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arguments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tension within the team </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wasted time</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73" name="Shape 173"/>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180" name="Shape 180"/>
          <p:cNvSpPr txBox="1"/>
          <p:nvPr>
            <p:ph idx="1" type="body"/>
          </p:nvPr>
        </p:nvSpPr>
        <p:spPr>
          <a:xfrm>
            <a:off x="446087" y="1817371"/>
            <a:ext cx="4643497" cy="434371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Noto Sans Symbols"/>
              <a:buNone/>
            </a:pPr>
            <a:r>
              <a:rPr b="0" i="0" lang="en-US" sz="2800" u="none" cap="none" strike="noStrike">
                <a:solidFill>
                  <a:schemeClr val="dk1"/>
                </a:solidFill>
                <a:latin typeface="Calibri"/>
                <a:ea typeface="Calibri"/>
                <a:cs typeface="Calibri"/>
                <a:sym typeface="Calibri"/>
              </a:rPr>
              <a:t>Four stages in project management process:</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Defining </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Planning</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Doing</a:t>
            </a:r>
          </a:p>
          <a:p>
            <a:pPr indent="-514350" lvl="0" marL="514350" marR="0" rtl="0" algn="l">
              <a:lnSpc>
                <a:spcPct val="90000"/>
              </a:lnSpc>
              <a:spcBef>
                <a:spcPts val="1000"/>
              </a:spcBef>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Reviewing</a:t>
            </a:r>
          </a:p>
        </p:txBody>
      </p:sp>
      <p:sp>
        <p:nvSpPr>
          <p:cNvPr id="181" name="Shape 181"/>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182" name="Shape 182"/>
          <p:cNvPicPr preferRelativeResize="0"/>
          <p:nvPr/>
        </p:nvPicPr>
        <p:blipFill rotWithShape="1">
          <a:blip r:embed="rId3">
            <a:alphaModFix/>
          </a:blip>
          <a:srcRect b="0" l="0" r="0" t="0"/>
          <a:stretch/>
        </p:blipFill>
        <p:spPr>
          <a:xfrm>
            <a:off x="4520242" y="1894455"/>
            <a:ext cx="3988278" cy="44717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188" name="Shape 188"/>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514350" lvl="0" marL="514350" marR="0" rtl="0" algn="l">
              <a:lnSpc>
                <a:spcPct val="90000"/>
              </a:lnSpc>
              <a:spcBef>
                <a:spcPts val="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Defining </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Defining a project is the opportunity to establish its elements and boundaries, so that the size and shape of the project and its outcomes are all understood and agreed upon before beginning work.</a:t>
            </a:r>
          </a:p>
        </p:txBody>
      </p:sp>
      <p:sp>
        <p:nvSpPr>
          <p:cNvPr id="189" name="Shape 189"/>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195" name="Shape 195"/>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514350" lvl="0" marL="514350" marR="0" rtl="0" algn="l">
              <a:lnSpc>
                <a:spcPct val="90000"/>
              </a:lnSpc>
              <a:spcBef>
                <a:spcPts val="0"/>
              </a:spcBef>
              <a:spcAft>
                <a:spcPts val="0"/>
              </a:spcAft>
              <a:buClr>
                <a:schemeClr val="dk1"/>
              </a:buClr>
              <a:buSzPct val="100000"/>
              <a:buFont typeface="Calibri"/>
              <a:buAutoNum type="arabicPeriod" startAt="2"/>
            </a:pPr>
            <a:r>
              <a:rPr b="0" i="0" lang="en-US" sz="2800" u="none" cap="none" strike="noStrike">
                <a:solidFill>
                  <a:schemeClr val="dk1"/>
                </a:solidFill>
                <a:latin typeface="Calibri"/>
                <a:ea typeface="Calibri"/>
                <a:cs typeface="Calibri"/>
                <a:sym typeface="Calibri"/>
              </a:rPr>
              <a:t>Planning </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Planning is an important step because the amount of time and energy dedicated to planning will correlate directly to how well the project stays on schedule, on budget, and how well it meets its goals.</a:t>
            </a:r>
          </a:p>
        </p:txBody>
      </p:sp>
      <p:sp>
        <p:nvSpPr>
          <p:cNvPr id="196" name="Shape 196"/>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202" name="Shape 202"/>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514350" lvl="0" marL="514350" marR="0" rtl="0" algn="l">
              <a:lnSpc>
                <a:spcPct val="90000"/>
              </a:lnSpc>
              <a:spcBef>
                <a:spcPts val="0"/>
              </a:spcBef>
              <a:spcAft>
                <a:spcPts val="0"/>
              </a:spcAft>
              <a:buClr>
                <a:schemeClr val="dk1"/>
              </a:buClr>
              <a:buSzPct val="100000"/>
              <a:buFont typeface="Calibri"/>
              <a:buAutoNum type="arabicPeriod" startAt="3"/>
            </a:pPr>
            <a:r>
              <a:rPr b="0" i="0" lang="en-US" sz="2800" u="none" cap="none" strike="noStrike">
                <a:solidFill>
                  <a:schemeClr val="dk1"/>
                </a:solidFill>
                <a:latin typeface="Calibri"/>
                <a:ea typeface="Calibri"/>
                <a:cs typeface="Calibri"/>
                <a:sym typeface="Calibri"/>
              </a:rPr>
              <a:t>Doing</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core of the project is the execution—the implementation of the plans. In order to accomplish their goals, members will be monitoring their work, collaborating with team members, assessing their progress, and revising their project plans as necessary.</a:t>
            </a:r>
          </a:p>
        </p:txBody>
      </p:sp>
      <p:sp>
        <p:nvSpPr>
          <p:cNvPr id="203" name="Shape 203"/>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Project Management</a:t>
            </a:r>
          </a:p>
        </p:txBody>
      </p:sp>
      <p:sp>
        <p:nvSpPr>
          <p:cNvPr id="209" name="Shape 209"/>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514350" lvl="0" marL="514350" marR="0" rtl="0" algn="l">
              <a:lnSpc>
                <a:spcPct val="90000"/>
              </a:lnSpc>
              <a:spcBef>
                <a:spcPts val="0"/>
              </a:spcBef>
              <a:spcAft>
                <a:spcPts val="0"/>
              </a:spcAft>
              <a:buClr>
                <a:schemeClr val="dk1"/>
              </a:buClr>
              <a:buSzPct val="100000"/>
              <a:buFont typeface="Calibri"/>
              <a:buAutoNum type="arabicPeriod" startAt="4"/>
            </a:pPr>
            <a:r>
              <a:rPr b="0" i="0" lang="en-US" sz="2800" u="none" cap="none" strike="noStrike">
                <a:solidFill>
                  <a:schemeClr val="dk1"/>
                </a:solidFill>
                <a:latin typeface="Calibri"/>
                <a:ea typeface="Calibri"/>
                <a:cs typeface="Calibri"/>
                <a:sym typeface="Calibri"/>
              </a:rPr>
              <a:t>Reviewing</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Reviewing is the opportunity to focus on the effectiveness of the team’s processes and the quality of the project deliverables. In this final stage, the focus is on assessing and celebrating the achievements of the entire project.</a:t>
            </a:r>
          </a:p>
        </p:txBody>
      </p:sp>
      <p:sp>
        <p:nvSpPr>
          <p:cNvPr id="210" name="Shape 210"/>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Defining: Project Plan/Project Scope</a:t>
            </a:r>
          </a:p>
        </p:txBody>
      </p:sp>
      <p:sp>
        <p:nvSpPr>
          <p:cNvPr id="217" name="Shape 217"/>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Some of the questions addressed include: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What do you do first?  </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What should come next?</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Who will complete each task?</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What resources do you need?</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How long will it take?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When will the project be finished?</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How will we know we are done with the project?</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18" name="Shape 218"/>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Defining: Project Plan/Project Scope</a:t>
            </a:r>
          </a:p>
        </p:txBody>
      </p:sp>
      <p:sp>
        <p:nvSpPr>
          <p:cNvPr id="225" name="Shape 225"/>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Identify the following things: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Project objectives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Target audience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Goals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Sub-phases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Tasks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Resources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Budget</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Schedule</a:t>
            </a:r>
          </a:p>
        </p:txBody>
      </p:sp>
      <p:sp>
        <p:nvSpPr>
          <p:cNvPr id="226" name="Shape 226"/>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