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jp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hape 11"/>
          <p:cNvPicPr preferRelativeResize="0"/>
          <p:nvPr/>
        </p:nvPicPr>
        <p:blipFill rotWithShape="1">
          <a:blip r:embed="rId2">
            <a:alphaModFix/>
          </a:blip>
          <a:srcRect b="0" l="0" r="44124" t="0"/>
          <a:stretch/>
        </p:blipFill>
        <p:spPr>
          <a:xfrm>
            <a:off x="217168" y="308610"/>
            <a:ext cx="9103242" cy="12915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Shape 12"/>
          <p:cNvCxnSpPr/>
          <p:nvPr/>
        </p:nvCxnSpPr>
        <p:spPr>
          <a:xfrm flipH="1" rot="10800000">
            <a:off x="0" y="1634489"/>
            <a:ext cx="9144000" cy="11429"/>
          </a:xfrm>
          <a:prstGeom prst="straightConnector1">
            <a:avLst/>
          </a:prstGeom>
          <a:noFill/>
          <a:ln cap="flat" cmpd="sng" w="572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3" name="Shape 13"/>
          <p:cNvCxnSpPr/>
          <p:nvPr/>
        </p:nvCxnSpPr>
        <p:spPr>
          <a:xfrm flipH="1" rot="10800000">
            <a:off x="0" y="4907280"/>
            <a:ext cx="9144000" cy="11429"/>
          </a:xfrm>
          <a:prstGeom prst="straightConnector1">
            <a:avLst/>
          </a:prstGeom>
          <a:noFill/>
          <a:ln cap="flat" cmpd="sng" w="572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" name="Shape 14"/>
          <p:cNvSpPr txBox="1"/>
          <p:nvPr>
            <p:ph type="ctrTitle"/>
          </p:nvPr>
        </p:nvSpPr>
        <p:spPr>
          <a:xfrm>
            <a:off x="628650" y="5074919"/>
            <a:ext cx="7898129" cy="12011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628650" y="6356351"/>
            <a:ext cx="5212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628014" y="6423660"/>
            <a:ext cx="5156199" cy="2968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8" name="Shape 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707239"/>
            <a:ext cx="9144000" cy="3139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28650" y="1825625"/>
            <a:ext cx="386714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2" type="body"/>
          </p:nvPr>
        </p:nvSpPr>
        <p:spPr>
          <a:xfrm>
            <a:off x="4648200" y="1825625"/>
            <a:ext cx="386714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2" type="body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3" type="body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4" type="body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2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hape 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009" y="68579"/>
            <a:ext cx="9144000" cy="72490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21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cxnSp>
        <p:nvCxnSpPr>
          <p:cNvPr id="22" name="Shape 22"/>
          <p:cNvCxnSpPr/>
          <p:nvPr/>
        </p:nvCxnSpPr>
        <p:spPr>
          <a:xfrm>
            <a:off x="439737" y="1684019"/>
            <a:ext cx="8253411" cy="1587"/>
          </a:xfrm>
          <a:prstGeom prst="straightConnector1">
            <a:avLst/>
          </a:prstGeom>
          <a:noFill/>
          <a:ln cap="flat" cmpd="sng" w="572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857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Char char="❑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2575" lvl="1" marL="917575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☐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08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508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08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40" name="Shape 140"/>
          <p:cNvSpPr/>
          <p:nvPr>
            <p:ph idx="2" type="pic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 rot="5400000">
            <a:off x="604043" y="389731"/>
            <a:ext cx="5811838" cy="5762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Shape 15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3" type="body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4" type="body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5" name="Shape 65"/>
          <p:cNvSpPr/>
          <p:nvPr>
            <p:ph idx="2" type="pic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628650" y="6356351"/>
            <a:ext cx="5212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png"/><Relationship Id="rId4" Type="http://schemas.openxmlformats.org/officeDocument/2006/relationships/image" Target="../media/image05.png"/><Relationship Id="rId5" Type="http://schemas.openxmlformats.org/officeDocument/2006/relationships/image" Target="../media/image04.png"/><Relationship Id="rId6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ctrTitle"/>
          </p:nvPr>
        </p:nvSpPr>
        <p:spPr>
          <a:xfrm>
            <a:off x="628650" y="5074919"/>
            <a:ext cx="7898129" cy="1201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 106.02  5%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Utilize a website builder to create a portfolio.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28014" y="6423660"/>
            <a:ext cx="5156199" cy="296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Portfolio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Visual representation of your abilities, skills, capabilities, knowledge, qualities which represents your potential.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Physically, it's a collection of things - tangible materials - that represent work-related events in your life.</a:t>
            </a:r>
          </a:p>
        </p:txBody>
      </p:sp>
      <p:sp>
        <p:nvSpPr>
          <p:cNvPr id="169" name="Shape 169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Purposes of Digital Portfolios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showcase your mastery of skills in a particular career field or piece of software.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provide an easily accessible format to manage and organize your work.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offer a structure for your visual creative expression.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accompany your resume when applying for a job or internship.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Advantages of Digital Portfolios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are easy to update and keep current.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keep your work organized in a digital format.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are more cost effective than printed hardcopies.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are easier to distribute and maintain.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Tools to Create Online Digital Portfolios</a:t>
            </a:r>
          </a:p>
        </p:txBody>
      </p:sp>
      <p:sp>
        <p:nvSpPr>
          <p:cNvPr id="189" name="Shape 189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0" name="Shape 1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2127250"/>
            <a:ext cx="1904999" cy="111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97450" y="4279900"/>
            <a:ext cx="3437764" cy="183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00700" y="2095500"/>
            <a:ext cx="2057400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492250" y="3752850"/>
            <a:ext cx="1936749" cy="1936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Components of a Digital Portfolio</a:t>
            </a:r>
          </a:p>
        </p:txBody>
      </p:sp>
      <p:sp>
        <p:nvSpPr>
          <p:cNvPr id="199" name="Shape 199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0" name="Shape 200"/>
          <p:cNvGrpSpPr/>
          <p:nvPr/>
        </p:nvGrpSpPr>
        <p:grpSpPr>
          <a:xfrm>
            <a:off x="625034" y="1840177"/>
            <a:ext cx="7928175" cy="4548953"/>
            <a:chOff x="128451" y="1390"/>
            <a:chExt cx="7928175" cy="4548953"/>
          </a:xfrm>
        </p:grpSpPr>
        <p:sp>
          <p:nvSpPr>
            <p:cNvPr id="201" name="Shape 201"/>
            <p:cNvSpPr/>
            <p:nvPr/>
          </p:nvSpPr>
          <p:spPr>
            <a:xfrm rot="5400000">
              <a:off x="-241100" y="1035085"/>
              <a:ext cx="1615098" cy="194954"/>
            </a:xfrm>
            <a:prstGeom prst="rect">
              <a:avLst/>
            </a:prstGeom>
            <a:solidFill>
              <a:srgbClr val="9D9D9D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28451" y="1390"/>
              <a:ext cx="2166167" cy="1299701"/>
            </a:xfrm>
            <a:prstGeom prst="roundRect">
              <a:avLst>
                <a:gd fmla="val 10000" name="adj"/>
              </a:avLst>
            </a:prstGeom>
            <a:solidFill>
              <a:schemeClr val="accent3">
                <a:alpha val="89803"/>
              </a:schemeClr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3" name="Shape 203"/>
            <p:cNvSpPr txBox="1"/>
            <p:nvPr/>
          </p:nvSpPr>
          <p:spPr>
            <a:xfrm>
              <a:off x="166518" y="39457"/>
              <a:ext cx="2090033" cy="1223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rIns="80000" tIns="80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Contact Information</a:t>
              </a:r>
            </a:p>
          </p:txBody>
        </p:sp>
        <p:sp>
          <p:nvSpPr>
            <p:cNvPr id="204" name="Shape 204"/>
            <p:cNvSpPr/>
            <p:nvPr/>
          </p:nvSpPr>
          <p:spPr>
            <a:xfrm rot="5400000">
              <a:off x="-241100" y="2659710"/>
              <a:ext cx="1615098" cy="19495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128451" y="1626016"/>
              <a:ext cx="2166167" cy="1299701"/>
            </a:xfrm>
            <a:prstGeom prst="roundRect">
              <a:avLst>
                <a:gd fmla="val 10000" name="adj"/>
              </a:avLst>
            </a:prstGeom>
            <a:solidFill>
              <a:schemeClr val="accent3">
                <a:alpha val="85098"/>
              </a:schemeClr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6" name="Shape 206"/>
            <p:cNvSpPr txBox="1"/>
            <p:nvPr/>
          </p:nvSpPr>
          <p:spPr>
            <a:xfrm>
              <a:off x="166518" y="1664083"/>
              <a:ext cx="2090033" cy="1223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rIns="80000" tIns="80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Samples of Work</a:t>
              </a:r>
            </a:p>
          </p:txBody>
        </p:sp>
        <p:sp>
          <p:nvSpPr>
            <p:cNvPr id="207" name="Shape 207"/>
            <p:cNvSpPr/>
            <p:nvPr/>
          </p:nvSpPr>
          <p:spPr>
            <a:xfrm>
              <a:off x="571212" y="3472023"/>
              <a:ext cx="2871476" cy="1949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128451" y="3250643"/>
              <a:ext cx="2166167" cy="1299701"/>
            </a:xfrm>
            <a:prstGeom prst="roundRect">
              <a:avLst>
                <a:gd fmla="val 10000" name="adj"/>
              </a:avLst>
            </a:prstGeom>
            <a:solidFill>
              <a:schemeClr val="accent3">
                <a:alpha val="80000"/>
              </a:schemeClr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9" name="Shape 209"/>
            <p:cNvSpPr txBox="1"/>
            <p:nvPr/>
          </p:nvSpPr>
          <p:spPr>
            <a:xfrm>
              <a:off x="166518" y="3288710"/>
              <a:ext cx="2090033" cy="1223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rIns="80000" tIns="80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Conferences and Workshops</a:t>
              </a:r>
            </a:p>
          </p:txBody>
        </p:sp>
        <p:sp>
          <p:nvSpPr>
            <p:cNvPr id="210" name="Shape 210"/>
            <p:cNvSpPr/>
            <p:nvPr/>
          </p:nvSpPr>
          <p:spPr>
            <a:xfrm rot="-5400000">
              <a:off x="2639903" y="2659710"/>
              <a:ext cx="1615098" cy="194954"/>
            </a:xfrm>
            <a:prstGeom prst="rect">
              <a:avLst/>
            </a:prstGeom>
            <a:solidFill>
              <a:srgbClr val="B6B6B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3009455" y="3250643"/>
              <a:ext cx="2166167" cy="1299701"/>
            </a:xfrm>
            <a:prstGeom prst="roundRect">
              <a:avLst>
                <a:gd fmla="val 10000" name="adj"/>
              </a:avLst>
            </a:prstGeom>
            <a:solidFill>
              <a:schemeClr val="accent3">
                <a:alpha val="74901"/>
              </a:schemeClr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2" name="Shape 212"/>
            <p:cNvSpPr txBox="1"/>
            <p:nvPr/>
          </p:nvSpPr>
          <p:spPr>
            <a:xfrm>
              <a:off x="3047522" y="3288710"/>
              <a:ext cx="2090033" cy="1223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rIns="80000" tIns="80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Education, Licenses and Certificates</a:t>
              </a:r>
            </a:p>
          </p:txBody>
        </p:sp>
        <p:sp>
          <p:nvSpPr>
            <p:cNvPr id="213" name="Shape 213"/>
            <p:cNvSpPr/>
            <p:nvPr/>
          </p:nvSpPr>
          <p:spPr>
            <a:xfrm rot="-5400000">
              <a:off x="2639903" y="1035084"/>
              <a:ext cx="1615098" cy="194954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3009455" y="1626016"/>
              <a:ext cx="2166167" cy="1299701"/>
            </a:xfrm>
            <a:prstGeom prst="roundRect">
              <a:avLst>
                <a:gd fmla="val 10000" name="adj"/>
              </a:avLst>
            </a:prstGeom>
            <a:solidFill>
              <a:schemeClr val="accent3">
                <a:alpha val="69803"/>
              </a:schemeClr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" name="Shape 215"/>
            <p:cNvSpPr txBox="1"/>
            <p:nvPr/>
          </p:nvSpPr>
          <p:spPr>
            <a:xfrm>
              <a:off x="3047522" y="1664083"/>
              <a:ext cx="2090033" cy="1223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rIns="80000" tIns="80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Letters of Recommendation</a:t>
              </a:r>
            </a:p>
          </p:txBody>
        </p:sp>
        <p:sp>
          <p:nvSpPr>
            <p:cNvPr id="216" name="Shape 216"/>
            <p:cNvSpPr/>
            <p:nvPr/>
          </p:nvSpPr>
          <p:spPr>
            <a:xfrm>
              <a:off x="3452216" y="222771"/>
              <a:ext cx="2871476" cy="1949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3009455" y="1390"/>
              <a:ext cx="2166167" cy="1299701"/>
            </a:xfrm>
            <a:prstGeom prst="roundRect">
              <a:avLst>
                <a:gd fmla="val 10000" name="adj"/>
              </a:avLst>
            </a:prstGeom>
            <a:solidFill>
              <a:schemeClr val="accent3">
                <a:alpha val="65098"/>
              </a:schemeClr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8" name="Shape 218"/>
            <p:cNvSpPr txBox="1"/>
            <p:nvPr/>
          </p:nvSpPr>
          <p:spPr>
            <a:xfrm>
              <a:off x="3047522" y="39457"/>
              <a:ext cx="2090033" cy="1223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rIns="80000" tIns="80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Career Summary and Goals</a:t>
              </a:r>
            </a:p>
          </p:txBody>
        </p:sp>
        <p:sp>
          <p:nvSpPr>
            <p:cNvPr id="219" name="Shape 219"/>
            <p:cNvSpPr/>
            <p:nvPr/>
          </p:nvSpPr>
          <p:spPr>
            <a:xfrm rot="5400000">
              <a:off x="5520907" y="1035085"/>
              <a:ext cx="1615098" cy="194954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5890458" y="1390"/>
              <a:ext cx="2166167" cy="1299701"/>
            </a:xfrm>
            <a:prstGeom prst="roundRect">
              <a:avLst>
                <a:gd fmla="val 10000" name="adj"/>
              </a:avLst>
            </a:prstGeom>
            <a:solidFill>
              <a:schemeClr val="accent3">
                <a:alpha val="60000"/>
              </a:schemeClr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1" name="Shape 221"/>
            <p:cNvSpPr txBox="1"/>
            <p:nvPr/>
          </p:nvSpPr>
          <p:spPr>
            <a:xfrm>
              <a:off x="5928526" y="39457"/>
              <a:ext cx="2090033" cy="1223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rIns="80000" tIns="80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Skills and Abilities</a:t>
              </a:r>
            </a:p>
          </p:txBody>
        </p:sp>
        <p:sp>
          <p:nvSpPr>
            <p:cNvPr id="222" name="Shape 222"/>
            <p:cNvSpPr/>
            <p:nvPr/>
          </p:nvSpPr>
          <p:spPr>
            <a:xfrm rot="5400000">
              <a:off x="5520907" y="2659710"/>
              <a:ext cx="1615098" cy="194954"/>
            </a:xfrm>
            <a:prstGeom prst="rect">
              <a:avLst/>
            </a:prstGeom>
            <a:solidFill>
              <a:srgbClr val="D7D7D7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5890458" y="1626016"/>
              <a:ext cx="2166167" cy="1299701"/>
            </a:xfrm>
            <a:prstGeom prst="roundRect">
              <a:avLst>
                <a:gd fmla="val 10000" name="adj"/>
              </a:avLst>
            </a:prstGeom>
            <a:solidFill>
              <a:schemeClr val="accent3">
                <a:alpha val="54901"/>
              </a:schemeClr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4" name="Shape 224"/>
            <p:cNvSpPr txBox="1"/>
            <p:nvPr/>
          </p:nvSpPr>
          <p:spPr>
            <a:xfrm>
              <a:off x="5928526" y="1664083"/>
              <a:ext cx="2090033" cy="1223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rIns="80000" tIns="80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Awards and Honors</a:t>
              </a:r>
            </a:p>
          </p:txBody>
        </p:sp>
        <p:sp>
          <p:nvSpPr>
            <p:cNvPr id="225" name="Shape 225"/>
            <p:cNvSpPr/>
            <p:nvPr/>
          </p:nvSpPr>
          <p:spPr>
            <a:xfrm>
              <a:off x="5890458" y="3250643"/>
              <a:ext cx="2166167" cy="1299701"/>
            </a:xfrm>
            <a:prstGeom prst="roundRect">
              <a:avLst>
                <a:gd fmla="val 10000" name="adj"/>
              </a:avLst>
            </a:prstGeom>
            <a:solidFill>
              <a:schemeClr val="accent3">
                <a:alpha val="49803"/>
              </a:schemeClr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6" name="Shape 226"/>
            <p:cNvSpPr txBox="1"/>
            <p:nvPr/>
          </p:nvSpPr>
          <p:spPr>
            <a:xfrm>
              <a:off x="5928526" y="3288710"/>
              <a:ext cx="2090033" cy="1223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rIns="80000" tIns="80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Community Service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