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2" name="Shape 22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" name="Shape 1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8" name="Shape 2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5" name="Shape 21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jpg"/><Relationship Id="rId3" Type="http://schemas.openxmlformats.org/officeDocument/2006/relationships/image" Target="../media/image00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jp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hape 11"/>
          <p:cNvPicPr preferRelativeResize="0"/>
          <p:nvPr/>
        </p:nvPicPr>
        <p:blipFill rotWithShape="1">
          <a:blip r:embed="rId2">
            <a:alphaModFix/>
          </a:blip>
          <a:srcRect b="0" l="0" r="44124" t="0"/>
          <a:stretch/>
        </p:blipFill>
        <p:spPr>
          <a:xfrm>
            <a:off x="217168" y="308610"/>
            <a:ext cx="9103242" cy="12915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Shape 12"/>
          <p:cNvCxnSpPr/>
          <p:nvPr/>
        </p:nvCxnSpPr>
        <p:spPr>
          <a:xfrm flipH="1" rot="10800000">
            <a:off x="0" y="1634489"/>
            <a:ext cx="9144000" cy="11429"/>
          </a:xfrm>
          <a:prstGeom prst="straightConnector1">
            <a:avLst/>
          </a:prstGeom>
          <a:noFill/>
          <a:ln cap="flat" cmpd="sng" w="57225">
            <a:solidFill>
              <a:srgbClr val="C00000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3" name="Shape 13"/>
          <p:cNvCxnSpPr/>
          <p:nvPr/>
        </p:nvCxnSpPr>
        <p:spPr>
          <a:xfrm flipH="1" rot="10800000">
            <a:off x="0" y="4907280"/>
            <a:ext cx="9144000" cy="11429"/>
          </a:xfrm>
          <a:prstGeom prst="straightConnector1">
            <a:avLst/>
          </a:prstGeom>
          <a:noFill/>
          <a:ln cap="flat" cmpd="sng" w="57225">
            <a:solidFill>
              <a:srgbClr val="C0000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4" name="Shape 14"/>
          <p:cNvSpPr txBox="1"/>
          <p:nvPr>
            <p:ph type="ctrTitle"/>
          </p:nvPr>
        </p:nvSpPr>
        <p:spPr>
          <a:xfrm>
            <a:off x="628650" y="5074919"/>
            <a:ext cx="7898129" cy="120110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5" name="Shape 15"/>
          <p:cNvSpPr txBox="1"/>
          <p:nvPr>
            <p:ph idx="10" type="dt"/>
          </p:nvPr>
        </p:nvSpPr>
        <p:spPr>
          <a:xfrm>
            <a:off x="628650" y="6356351"/>
            <a:ext cx="5212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628014" y="6423660"/>
            <a:ext cx="5156199" cy="2968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8" name="Shape 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707239"/>
            <a:ext cx="9144000" cy="31394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x="1143000" y="1122362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0" name="Shape 90"/>
          <p:cNvSpPr txBox="1"/>
          <p:nvPr>
            <p:ph idx="1" type="subTitle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23887" y="4589462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28650" y="1825625"/>
            <a:ext cx="386714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2" type="body"/>
          </p:nvPr>
        </p:nvSpPr>
        <p:spPr>
          <a:xfrm>
            <a:off x="4648200" y="1825625"/>
            <a:ext cx="386714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630237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30237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2" type="body"/>
          </p:nvPr>
        </p:nvSpPr>
        <p:spPr>
          <a:xfrm>
            <a:off x="630237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3" type="body"/>
          </p:nvPr>
        </p:nvSpPr>
        <p:spPr>
          <a:xfrm>
            <a:off x="4629150" y="1681163"/>
            <a:ext cx="388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4" type="body"/>
          </p:nvPr>
        </p:nvSpPr>
        <p:spPr>
          <a:xfrm>
            <a:off x="4629150" y="2505075"/>
            <a:ext cx="388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24" name="Shape 124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08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4" name="Shape 134"/>
          <p:cNvSpPr txBox="1"/>
          <p:nvPr>
            <p:ph idx="2" type="body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7" name="Shape 137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Shape 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009" y="68579"/>
            <a:ext cx="9144000" cy="724906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Shape 21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cxnSp>
        <p:nvCxnSpPr>
          <p:cNvPr id="22" name="Shape 22"/>
          <p:cNvCxnSpPr/>
          <p:nvPr/>
        </p:nvCxnSpPr>
        <p:spPr>
          <a:xfrm>
            <a:off x="439737" y="1684019"/>
            <a:ext cx="8253411" cy="1587"/>
          </a:xfrm>
          <a:prstGeom prst="straightConnector1">
            <a:avLst/>
          </a:prstGeom>
          <a:noFill/>
          <a:ln cap="flat" cmpd="sng" w="57225">
            <a:solidFill>
              <a:srgbClr val="C0000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3" name="Shape 23"/>
          <p:cNvSpPr txBox="1"/>
          <p:nvPr>
            <p:ph idx="1" type="body"/>
          </p:nvPr>
        </p:nvSpPr>
        <p:spPr>
          <a:xfrm>
            <a:off x="446087" y="1817371"/>
            <a:ext cx="8229600" cy="434371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85750" lvl="0" marL="463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Noto Sans Symbols"/>
              <a:buChar char="❑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2575" lvl="1" marL="917575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Noto Sans Symbols"/>
              <a:buChar char="☐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508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508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508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40" name="Shape 140"/>
          <p:cNvSpPr/>
          <p:nvPr>
            <p:ph idx="2" type="pic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2" name="Shape 142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3" name="Shape 143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4" name="Shape 144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8" name="Shape 148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9" name="Shape 149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0" name="Shape 150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 rot="5400000">
            <a:off x="604043" y="389731"/>
            <a:ext cx="5811838" cy="5762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4" name="Shape 154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5" name="Shape 155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6" name="Shape 156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623887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629841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3" type="body"/>
          </p:nvPr>
        </p:nvSpPr>
        <p:spPr>
          <a:xfrm>
            <a:off x="4629150" y="1681163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4" type="body"/>
          </p:nvPr>
        </p:nvSpPr>
        <p:spPr>
          <a:xfrm>
            <a:off x="4629150" y="2505075"/>
            <a:ext cx="388739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08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5" name="Shape 65"/>
          <p:cNvSpPr/>
          <p:nvPr>
            <p:ph idx="2" type="pic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9" name="Shape 9"/>
          <p:cNvSpPr txBox="1"/>
          <p:nvPr>
            <p:ph idx="10" type="dt"/>
          </p:nvPr>
        </p:nvSpPr>
        <p:spPr>
          <a:xfrm>
            <a:off x="628650" y="6356351"/>
            <a:ext cx="5212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1" type="ftr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ctrTitle"/>
          </p:nvPr>
        </p:nvSpPr>
        <p:spPr>
          <a:xfrm>
            <a:off x="628650" y="5074919"/>
            <a:ext cx="7898129" cy="1201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 104.02  3%</a:t>
            </a:r>
            <a:b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digital audio production methods, software, and hardware.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28014" y="6423660"/>
            <a:ext cx="5156199" cy="296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Audio Editing Terms</a:t>
            </a:r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430322" y="1722777"/>
            <a:ext cx="8229600" cy="4343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Loop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 to make a section of audio repeat.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Audio Effects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Adjustments to clips used to change the original sound in order to reach the desired outcome.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Background Audio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Music and/or sounds used to add interest and depth to an audio production.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Voiceover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Voice used to convey a message to the audience.</a:t>
            </a:r>
          </a:p>
        </p:txBody>
      </p:sp>
      <p:sp>
        <p:nvSpPr>
          <p:cNvPr id="226" name="Shape 226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Shape 16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35844" y="4059246"/>
            <a:ext cx="2609522" cy="1981464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Pre-Production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446087" y="1817371"/>
            <a:ext cx="8229600" cy="4343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Determine the overall purpose of the project.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 the intended target audience.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Consult with the client and write a script that effectively conveys the intended message to the audience.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Determine hardware: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Microphones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Audio Recording Device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Determine software.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70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Audio Editing Software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446087" y="1817371"/>
            <a:ext cx="8229600" cy="4343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Captures audio from the original source and imports it into the editing software (Example: Adobe Audition, Audacity).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Manipulates audio clips and adds the desired tracks and effects to convey the intended message.</a:t>
            </a:r>
          </a:p>
        </p:txBody>
      </p:sp>
      <p:sp>
        <p:nvSpPr>
          <p:cNvPr id="177" name="Shape 177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Production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446087" y="1817371"/>
            <a:ext cx="8229600" cy="4343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Record audio from original source.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Maintain audio levels throughout recording to ensure quality.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 recorded audio.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Post-Production</a:t>
            </a:r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446087" y="1817371"/>
            <a:ext cx="8229600" cy="4343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an audio editing software to edit the recorded audio.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Optimize the audio output file for specific client needs, including: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use of audio clip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size requirements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format requirements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Shape 191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Audio Recording Terms</a:t>
            </a:r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446087" y="1817371"/>
            <a:ext cx="8229600" cy="4343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Track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Separate layers of audio used to record sources individually.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Volume Units Meter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visual representation of the audio volume level; used to ensure all audio clips recorded are at the same level.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Master Level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 to control the overall output volume of an audio recording.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Shape 198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Audio Recording Terms</a:t>
            </a:r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446087" y="1817371"/>
            <a:ext cx="8229600" cy="4343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Audio Panning 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audio is recorded through separate channels (left or right).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Over-modulation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Sound interference that occurs during recording when audio levels are too high and causes the signal to distort or lose clarity.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Shape 205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Audio Editing Terms</a:t>
            </a:r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446087" y="1817371"/>
            <a:ext cx="8229600" cy="4343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Clip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section of recorded sound used to create an audio production.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Trim/Splice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Starting and stopping audio clips at a defined point in the recording.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Adjusting Track Levels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Increasing or decreasing the volume of individual tracks to ensure all tracks are audible and blend well together.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type="title"/>
          </p:nvPr>
        </p:nvSpPr>
        <p:spPr>
          <a:xfrm>
            <a:off x="434339" y="731520"/>
            <a:ext cx="82753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Audio Editing Terms</a:t>
            </a:r>
          </a:p>
        </p:txBody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446087" y="1817371"/>
            <a:ext cx="8229600" cy="4343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Fade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Gradual change of volume used to change between clips of audio.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Fade Up (In) and Fade Down (Out)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Gradually increasing or decreasing the volume of an audio clip.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❑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Crossfade</a:t>
            </a:r>
          </a:p>
          <a:p>
            <a:pPr indent="-460375" lvl="1" marL="91757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☐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gradual volume transition from one audio clip to another.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Shape 219"/>
          <p:cNvSpPr txBox="1"/>
          <p:nvPr>
            <p:ph idx="2" type="body"/>
          </p:nvPr>
        </p:nvSpPr>
        <p:spPr>
          <a:xfrm>
            <a:off x="423227" y="6390005"/>
            <a:ext cx="515461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