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Relationship Id="rId3" Type="http://schemas.openxmlformats.org/officeDocument/2006/relationships/image" Target="../media/image0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/>
          <p:cNvPicPr preferRelativeResize="0"/>
          <p:nvPr/>
        </p:nvPicPr>
        <p:blipFill rotWithShape="1">
          <a:blip r:embed="rId2">
            <a:alphaModFix/>
          </a:blip>
          <a:srcRect b="0" l="0" r="44124" t="0"/>
          <a:stretch/>
        </p:blipFill>
        <p:spPr>
          <a:xfrm>
            <a:off x="217168" y="308610"/>
            <a:ext cx="9103242" cy="12915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hape 12"/>
          <p:cNvCxnSpPr/>
          <p:nvPr/>
        </p:nvCxnSpPr>
        <p:spPr>
          <a:xfrm flipH="1" rot="10800000">
            <a:off x="0" y="1634489"/>
            <a:ext cx="9144000" cy="11429"/>
          </a:xfrm>
          <a:prstGeom prst="straightConnector1">
            <a:avLst/>
          </a:prstGeom>
          <a:noFill/>
          <a:ln cap="flat" cmpd="sng" w="5722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3" name="Shape 13"/>
          <p:cNvCxnSpPr/>
          <p:nvPr/>
        </p:nvCxnSpPr>
        <p:spPr>
          <a:xfrm flipH="1" rot="10800000">
            <a:off x="0" y="4907280"/>
            <a:ext cx="9144000" cy="11429"/>
          </a:xfrm>
          <a:prstGeom prst="straightConnector1">
            <a:avLst/>
          </a:prstGeom>
          <a:noFill/>
          <a:ln cap="flat" cmpd="sng" w="5722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4" name="Shape 14"/>
          <p:cNvSpPr txBox="1"/>
          <p:nvPr>
            <p:ph type="ctrTitle"/>
          </p:nvPr>
        </p:nvSpPr>
        <p:spPr>
          <a:xfrm>
            <a:off x="628650" y="5074919"/>
            <a:ext cx="7898129" cy="12011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628014" y="6423660"/>
            <a:ext cx="5156199" cy="2968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" name="Shape 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07239"/>
            <a:ext cx="9144000" cy="3139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2865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464820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3" type="body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4" type="body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2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09" y="68579"/>
            <a:ext cx="9144000" cy="72490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cxnSp>
        <p:nvCxnSpPr>
          <p:cNvPr id="22" name="Shape 22"/>
          <p:cNvCxnSpPr/>
          <p:nvPr/>
        </p:nvCxnSpPr>
        <p:spPr>
          <a:xfrm>
            <a:off x="439737" y="1684019"/>
            <a:ext cx="8253411" cy="1587"/>
          </a:xfrm>
          <a:prstGeom prst="straightConnector1">
            <a:avLst/>
          </a:prstGeom>
          <a:noFill/>
          <a:ln cap="flat" cmpd="sng" w="5722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3" name="Shape 23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857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25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8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8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8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0" name="Shape 140"/>
          <p:cNvSpPr/>
          <p:nvPr>
            <p:ph idx="2" type="pic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 rot="5400000">
            <a:off x="604043" y="389731"/>
            <a:ext cx="5811838" cy="5762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3" type="body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4" type="body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5" name="Shape 65"/>
          <p:cNvSpPr/>
          <p:nvPr>
            <p:ph idx="2" type="pic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ctrTitle"/>
          </p:nvPr>
        </p:nvSpPr>
        <p:spPr>
          <a:xfrm>
            <a:off x="628650" y="5074919"/>
            <a:ext cx="7898129" cy="1201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 103.02 4%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digital animation production methods, software, and hardware.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28014" y="6423660"/>
            <a:ext cx="5156199" cy="296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Animation Editing Terms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Alpha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Transparency value of object in animation; normally used to make an object gradually fade in or fade out.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Anchor Point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Rotation axis of an animated spinning object.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Scene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division of frames used to separate different parts of an animation to make editing and playback easier to organize.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Pre-Production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46087" y="1817371"/>
            <a:ext cx="8240711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the overall purpose of the project.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the intended target audience.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 storyboard to determine sequence of events and provide client with a visual representation of ideas.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hardware.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software.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1267" y="3880314"/>
            <a:ext cx="3661815" cy="2590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Animation Software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2D Animation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Animates relatively simple drawings or graphics on a 2D canvas (Example: Adobe Flash or Animate).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3D Animation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Animates complex, life-like 3D models that interact with an artificial environment (Example: Cinema4D, 3D Studio Max, or Maya).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existing graphics, audio and/or video into library of animation project.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 or create original graphics and place them on independent layers.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Animate the objects according to the storyboard.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4060" y="4207851"/>
            <a:ext cx="3768968" cy="2355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Motion Production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Scene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scene and/or backgrounds with which the figurines or graphics can interact.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Figurines/Graphics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the figurines and/or graphics to be used in the animation.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Lighting/Camera Setup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 the scene and set up the camera on a tripod to capture each frame.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Post-Production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Optimize the animation output file for specific client needs, including: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use of animation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size requirements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format requirements</a:t>
            </a:r>
          </a:p>
        </p:txBody>
      </p:sp>
      <p:sp>
        <p:nvSpPr>
          <p:cNvPr id="199" name="Shape 199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Animation Editing Terms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 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Still image that creates animation when viewed in succession.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Keyframe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Specified place in the animation where change occurs.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Frames Per Second (FPS)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Measurement of playback speed of an animation.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Animation Editing Terms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Tween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Animation process that occurs between keyframes.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Motion Tween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make an object smoothly transition from a defined starting position to a defined ending position.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Shape Tween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make an object gradually morph or change shape.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Animation Editing Terms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Library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Collection of graphics, audio, and video files utilized in a particular animation project.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Symbol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object stored in the library of a project that can be quickly accessed and used repeatedly throughout the animation.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Shape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simple object drawn on the stage of an animation.</a:t>
            </a:r>
          </a:p>
        </p:txBody>
      </p:sp>
      <p:sp>
        <p:nvSpPr>
          <p:cNvPr id="220" name="Shape 220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