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3" name="Shape 23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7" name="Shape 20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9" name="Shape 21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jpg"/><Relationship Id="rId3" Type="http://schemas.openxmlformats.org/officeDocument/2006/relationships/image" Target="../media/image0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jp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hape 11"/>
          <p:cNvPicPr preferRelativeResize="0"/>
          <p:nvPr/>
        </p:nvPicPr>
        <p:blipFill rotWithShape="1">
          <a:blip r:embed="rId2">
            <a:alphaModFix/>
          </a:blip>
          <a:srcRect b="0" l="0" r="44124" t="0"/>
          <a:stretch/>
        </p:blipFill>
        <p:spPr>
          <a:xfrm>
            <a:off x="217168" y="308610"/>
            <a:ext cx="9103242" cy="12915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Shape 12"/>
          <p:cNvCxnSpPr/>
          <p:nvPr/>
        </p:nvCxnSpPr>
        <p:spPr>
          <a:xfrm flipH="1" rot="10800000">
            <a:off x="0" y="1634489"/>
            <a:ext cx="9144000" cy="11429"/>
          </a:xfrm>
          <a:prstGeom prst="straightConnector1">
            <a:avLst/>
          </a:prstGeom>
          <a:noFill/>
          <a:ln cap="flat" cmpd="sng" w="57225">
            <a:solidFill>
              <a:srgbClr val="C00000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3" name="Shape 13"/>
          <p:cNvCxnSpPr/>
          <p:nvPr/>
        </p:nvCxnSpPr>
        <p:spPr>
          <a:xfrm flipH="1" rot="10800000">
            <a:off x="0" y="4907280"/>
            <a:ext cx="9144000" cy="11429"/>
          </a:xfrm>
          <a:prstGeom prst="straightConnector1">
            <a:avLst/>
          </a:prstGeom>
          <a:noFill/>
          <a:ln cap="flat" cmpd="sng" w="57225">
            <a:solidFill>
              <a:srgbClr val="C0000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4" name="Shape 14"/>
          <p:cNvSpPr txBox="1"/>
          <p:nvPr>
            <p:ph type="ctrTitle"/>
          </p:nvPr>
        </p:nvSpPr>
        <p:spPr>
          <a:xfrm>
            <a:off x="628650" y="5074919"/>
            <a:ext cx="7898129" cy="120110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5" name="Shape 15"/>
          <p:cNvSpPr txBox="1"/>
          <p:nvPr>
            <p:ph idx="10" type="dt"/>
          </p:nvPr>
        </p:nvSpPr>
        <p:spPr>
          <a:xfrm>
            <a:off x="628650" y="6356351"/>
            <a:ext cx="5212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628014" y="6423660"/>
            <a:ext cx="5156199" cy="2968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8" name="Shape 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707239"/>
            <a:ext cx="9144000" cy="31394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x="1143000" y="1122362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23887" y="4589462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28650" y="1825625"/>
            <a:ext cx="386714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2" type="body"/>
          </p:nvPr>
        </p:nvSpPr>
        <p:spPr>
          <a:xfrm>
            <a:off x="4648200" y="1825625"/>
            <a:ext cx="386714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630237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30237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2" type="body"/>
          </p:nvPr>
        </p:nvSpPr>
        <p:spPr>
          <a:xfrm>
            <a:off x="630237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3" type="body"/>
          </p:nvPr>
        </p:nvSpPr>
        <p:spPr>
          <a:xfrm>
            <a:off x="4629150" y="1681163"/>
            <a:ext cx="388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4" type="body"/>
          </p:nvPr>
        </p:nvSpPr>
        <p:spPr>
          <a:xfrm>
            <a:off x="4629150" y="2505075"/>
            <a:ext cx="388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24" name="Shape 124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08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4" name="Shape 134"/>
          <p:cNvSpPr txBox="1"/>
          <p:nvPr>
            <p:ph idx="2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7" name="Shape 137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Shape 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009" y="68579"/>
            <a:ext cx="9144000" cy="72490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Shape 21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cxnSp>
        <p:nvCxnSpPr>
          <p:cNvPr id="22" name="Shape 22"/>
          <p:cNvCxnSpPr/>
          <p:nvPr/>
        </p:nvCxnSpPr>
        <p:spPr>
          <a:xfrm>
            <a:off x="439737" y="1684019"/>
            <a:ext cx="8253411" cy="1587"/>
          </a:xfrm>
          <a:prstGeom prst="straightConnector1">
            <a:avLst/>
          </a:prstGeom>
          <a:noFill/>
          <a:ln cap="flat" cmpd="sng" w="57225">
            <a:solidFill>
              <a:srgbClr val="C0000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3" name="Shape 23"/>
          <p:cNvSpPr txBox="1"/>
          <p:nvPr>
            <p:ph idx="1" type="body"/>
          </p:nvPr>
        </p:nvSpPr>
        <p:spPr>
          <a:xfrm>
            <a:off x="446087" y="1817371"/>
            <a:ext cx="8229600" cy="434371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85750" lvl="0" marL="463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s"/>
              <a:buChar char="❑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2575" lvl="1" marL="917575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Noto Sans Symbols"/>
              <a:buChar char="☐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508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508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508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40" name="Shape 140"/>
          <p:cNvSpPr/>
          <p:nvPr>
            <p:ph idx="2" type="pic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2" name="Shape 142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3" name="Shape 143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4" name="Shape 144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8" name="Shape 148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9" name="Shape 149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0" name="Shape 150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 rot="5400000">
            <a:off x="604043" y="389731"/>
            <a:ext cx="5811838" cy="5762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4" name="Shape 154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5" name="Shape 155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6" name="Shape 156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623887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629841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3" type="body"/>
          </p:nvPr>
        </p:nvSpPr>
        <p:spPr>
          <a:xfrm>
            <a:off x="4629150" y="1681163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4" type="body"/>
          </p:nvPr>
        </p:nvSpPr>
        <p:spPr>
          <a:xfrm>
            <a:off x="4629150" y="2505075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08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5" name="Shape 65"/>
          <p:cNvSpPr/>
          <p:nvPr>
            <p:ph idx="2" type="pic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9" name="Shape 9"/>
          <p:cNvSpPr txBox="1"/>
          <p:nvPr>
            <p:ph idx="10" type="dt"/>
          </p:nvPr>
        </p:nvSpPr>
        <p:spPr>
          <a:xfrm>
            <a:off x="628650" y="6356351"/>
            <a:ext cx="5212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3.jpg"/><Relationship Id="rId4" Type="http://schemas.openxmlformats.org/officeDocument/2006/relationships/image" Target="../media/image04.jpg"/><Relationship Id="rId5" Type="http://schemas.openxmlformats.org/officeDocument/2006/relationships/image" Target="../media/image02.jpg"/><Relationship Id="rId6" Type="http://schemas.openxmlformats.org/officeDocument/2006/relationships/image" Target="../media/image0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ctrTitle"/>
          </p:nvPr>
        </p:nvSpPr>
        <p:spPr>
          <a:xfrm>
            <a:off x="628650" y="5074919"/>
            <a:ext cx="7898129" cy="1201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 102.03  10%</a:t>
            </a:r>
            <a:b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Compare and contrast digital graphics tools and their uses.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28014" y="6423660"/>
            <a:ext cx="5156199" cy="296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Color Terms</a:t>
            </a:r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446087" y="1817371"/>
            <a:ext cx="8229600" cy="4343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Color Correction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Adjusting the color values of a graphic to make them appear more realistic or to meet the desired effect (ex: red eye correction or changing tint).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Color Profile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pre-determined subset of specific colors assigned to an image; preset for devices like scanners, digital cameras, monitors, and printers so that the color of an image remains true from source to destination.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Shape 230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Color Terms</a:t>
            </a:r>
          </a:p>
        </p:txBody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446087" y="1817371"/>
            <a:ext cx="8229600" cy="4343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Color Gamut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range of colors that is defined by the color profile; when working within a given color profile, color choices are selected from the gamut.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Dithering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a particular output device (monitor, web page, etc.) cannot display colors within the assigned color profile, a process called dithering peppers in pixels of similar colors to replace the colors that cannot be displayed.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Shape 237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Photo Manipulation Terms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446087" y="1817371"/>
            <a:ext cx="8229600" cy="4343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Destructive vs. Non-Destructive Editing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Destructive editing changes the original photo in a way that cannot be reversed after saving and closing; non-destructive editing makes changes to the original photo that can always be reversed. 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Retouching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Removing unwanted elements and/or blemishes from a photo to enhance the visual quality.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Photo Manipulation Terms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446087" y="1817371"/>
            <a:ext cx="8229600" cy="4343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Adjusting Levels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Changing highlights, shadows, and mid-tones of a photo.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Exposure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amount of light in a photo; under-exposed is not enough light, while over-exposed is too much light.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Sharpness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property of a photo that describes the clarity of detail.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Shape 176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Photo Manipulation Terms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446087" y="1817371"/>
            <a:ext cx="8229600" cy="4343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Contrast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amount of separation between the darkest areas of a photo and the brightest areas; adding contrast causes a photo to look more defined.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Smart Object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Converting a photo or graphic to a smart object allows it to be scaled, rotated, or warped without losing the original quality.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Graphic Editing Terms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446087" y="1817371"/>
            <a:ext cx="8229600" cy="4343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Cropping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Eliminating unwanted parts of a graphic.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Scaling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Changing a graphic’s size dimensions (height and width).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Layering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Separating components of a design individually or into groups in order to make adjustments specific to the layer.</a:t>
            </a:r>
          </a:p>
        </p:txBody>
      </p:sp>
      <p:sp>
        <p:nvSpPr>
          <p:cNvPr id="190" name="Shape 190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Graphic Editing Terms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446087" y="1817371"/>
            <a:ext cx="8229600" cy="4343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Selection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Surrounding specific part(s) of a graphic to make individual adjustments.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Feathering/Blending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smoothing or blurring the edges of an image to help transition into the background or into another image.  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Shape 197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Graphic Editing Terms</a:t>
            </a: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446087" y="1817371"/>
            <a:ext cx="8229600" cy="4343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Grids and Rulers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Measuring tools used to assist in the scaling, arranging, and spacing of design components.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Gradient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gradual change of color within a design component.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Shape 204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Graphic Editing Terms</a:t>
            </a: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446087" y="1817371"/>
            <a:ext cx="8229600" cy="4343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Filters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Preset effects applied to entire graphic used to quickly adjust a graphic’s appearance.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Layer Styles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Preset effects applied to graphics and/or text within a layer that add depth and dimension.</a:t>
            </a:r>
          </a:p>
        </p:txBody>
      </p:sp>
      <p:sp>
        <p:nvSpPr>
          <p:cNvPr id="211" name="Shape 211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2" name="Shape 212"/>
          <p:cNvGrpSpPr/>
          <p:nvPr/>
        </p:nvGrpSpPr>
        <p:grpSpPr>
          <a:xfrm>
            <a:off x="1511825" y="4459188"/>
            <a:ext cx="6257924" cy="1600200"/>
            <a:chOff x="1358900" y="4064000"/>
            <a:chExt cx="6257924" cy="1600200"/>
          </a:xfrm>
        </p:grpSpPr>
        <p:pic>
          <p:nvPicPr>
            <p:cNvPr id="213" name="Shape 21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460500" y="4140200"/>
              <a:ext cx="1727199" cy="7778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4" name="Shape 21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178300" y="4064000"/>
              <a:ext cx="1803400" cy="9429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5" name="Shape 215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358900" y="4838700"/>
              <a:ext cx="3486150" cy="774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6" name="Shape 216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5321300" y="4787900"/>
              <a:ext cx="2295524" cy="8763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Layout Terms</a:t>
            </a:r>
          </a:p>
        </p:txBody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446087" y="1817371"/>
            <a:ext cx="8229600" cy="4343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Visual Hierarchy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design techniques to carry the viewer’s eye from one component to the next.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Alignment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Arranging design components in an organized and visually appealing manner. 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White Space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absence of text or graphics in a design; visual breathing room for the eye; helps avoid over-crowding and creates natural flow.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Shape 223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