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44124" t="0"/>
          <a:stretch/>
        </p:blipFill>
        <p:spPr>
          <a:xfrm>
            <a:off x="217168" y="308610"/>
            <a:ext cx="9103242" cy="1291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12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9" y="68579"/>
            <a:ext cx="9144000" cy="72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2" name="Shape 22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Relationship Id="rId4" Type="http://schemas.openxmlformats.org/officeDocument/2006/relationships/image" Target="../media/image07.jpg"/><Relationship Id="rId5" Type="http://schemas.openxmlformats.org/officeDocument/2006/relationships/image" Target="../media/image08.jpg"/><Relationship Id="rId6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102.01  15%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design concepts used to create digital graphics.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473075" y="2554923"/>
            <a:ext cx="5299447" cy="2660608"/>
            <a:chOff x="320675" y="2112963"/>
            <a:chExt cx="5299447" cy="2660608"/>
          </a:xfrm>
        </p:grpSpPr>
        <p:cxnSp>
          <p:nvCxnSpPr>
            <p:cNvPr id="253" name="Shape 253"/>
            <p:cNvCxnSpPr/>
            <p:nvPr/>
          </p:nvCxnSpPr>
          <p:spPr>
            <a:xfrm>
              <a:off x="608012" y="2112963"/>
              <a:ext cx="1587" cy="869949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735012" y="2112963"/>
              <a:ext cx="1587" cy="869949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862012" y="2112963"/>
              <a:ext cx="1587" cy="869949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Shape 256"/>
            <p:cNvCxnSpPr/>
            <p:nvPr/>
          </p:nvCxnSpPr>
          <p:spPr>
            <a:xfrm>
              <a:off x="989012" y="2112963"/>
              <a:ext cx="1587" cy="869949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>
              <a:off x="1116012" y="2112963"/>
              <a:ext cx="1587" cy="869949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Shape 258"/>
            <p:cNvCxnSpPr/>
            <p:nvPr/>
          </p:nvCxnSpPr>
          <p:spPr>
            <a:xfrm flipH="1">
              <a:off x="320675" y="4022725"/>
              <a:ext cx="431799" cy="647700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Shape 259"/>
            <p:cNvCxnSpPr/>
            <p:nvPr/>
          </p:nvCxnSpPr>
          <p:spPr>
            <a:xfrm flipH="1">
              <a:off x="582612" y="4029075"/>
              <a:ext cx="395287" cy="590550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Shape 260"/>
            <p:cNvCxnSpPr/>
            <p:nvPr/>
          </p:nvCxnSpPr>
          <p:spPr>
            <a:xfrm flipH="1">
              <a:off x="854074" y="4033837"/>
              <a:ext cx="341312" cy="509586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4781550" y="2236788"/>
              <a:ext cx="703262" cy="1587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4781550" y="2389188"/>
              <a:ext cx="703262" cy="1587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4781550" y="2541588"/>
              <a:ext cx="703262" cy="1587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Shape 264"/>
            <p:cNvCxnSpPr/>
            <p:nvPr/>
          </p:nvCxnSpPr>
          <p:spPr>
            <a:xfrm>
              <a:off x="4781550" y="2693988"/>
              <a:ext cx="703262" cy="1587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Shape 265"/>
            <p:cNvCxnSpPr/>
            <p:nvPr/>
          </p:nvCxnSpPr>
          <p:spPr>
            <a:xfrm>
              <a:off x="4781550" y="2846388"/>
              <a:ext cx="703262" cy="1587"/>
            </a:xfrm>
            <a:prstGeom prst="straightConnector1">
              <a:avLst/>
            </a:pr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6" name="Shape 266"/>
            <p:cNvSpPr/>
            <p:nvPr/>
          </p:nvSpPr>
          <p:spPr>
            <a:xfrm rot="-4020000">
              <a:off x="4643438" y="3900487"/>
              <a:ext cx="825500" cy="533399"/>
            </a:xfrm>
            <a:custGeom>
              <a:pathLst>
                <a:path extrusionOk="0" h="120000" w="120000">
                  <a:moveTo>
                    <a:pt x="0" y="45103"/>
                  </a:moveTo>
                  <a:cubicBezTo>
                    <a:pt x="0" y="45103"/>
                    <a:pt x="32872" y="-63261"/>
                    <a:pt x="51522" y="55954"/>
                  </a:cubicBezTo>
                  <a:cubicBezTo>
                    <a:pt x="70172" y="175170"/>
                    <a:pt x="114844" y="94103"/>
                    <a:pt x="120000" y="79908"/>
                  </a:cubicBezTo>
                </a:path>
              </a:pathLst>
            </a:cu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 rot="-4020000">
              <a:off x="4800599" y="4022725"/>
              <a:ext cx="825500" cy="533399"/>
            </a:xfrm>
            <a:custGeom>
              <a:pathLst>
                <a:path extrusionOk="0" h="120000" w="120000">
                  <a:moveTo>
                    <a:pt x="0" y="45103"/>
                  </a:moveTo>
                  <a:cubicBezTo>
                    <a:pt x="0" y="45103"/>
                    <a:pt x="32872" y="-63261"/>
                    <a:pt x="51522" y="55954"/>
                  </a:cubicBezTo>
                  <a:cubicBezTo>
                    <a:pt x="70172" y="175170"/>
                    <a:pt x="114844" y="94103"/>
                    <a:pt x="120000" y="79908"/>
                  </a:cubicBezTo>
                </a:path>
              </a:pathLst>
            </a:custGeom>
            <a:noFill/>
            <a:ln cap="flat" cmpd="sng" w="25550">
              <a:solidFill>
                <a:srgbClr val="49613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Shape 268"/>
          <p:cNvSpPr txBox="1"/>
          <p:nvPr/>
        </p:nvSpPr>
        <p:spPr>
          <a:xfrm>
            <a:off x="1391284" y="2338388"/>
            <a:ext cx="3181349" cy="451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130675">
            <a:noAutofit/>
          </a:bodyPr>
          <a:lstStyle/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LINES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-carry eye up and down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-convey a feeling of awe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challenge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DIAGONAL LINES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-slanted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-add interest to a design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692775" y="2338388"/>
            <a:ext cx="3101975" cy="451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5438" lvl="0" marL="3381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LINES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-carry eye left and right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-convey a feeling of calm or peacefulness</a:t>
            </a:r>
          </a:p>
          <a:p>
            <a:pPr indent="-325438" lvl="0" marL="3381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438" lvl="0" marL="33813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CURVED LINES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-gently bent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-give a soft, relaxed </a:t>
            </a:r>
          </a:p>
          <a:p>
            <a:pPr indent="-3254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to a design</a:t>
            </a:r>
          </a:p>
          <a:p>
            <a:pPr indent="-338138" lvl="0" marL="338138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form of an object.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lines enclose a space.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help identify objects: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: circle = sun, oval = egg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basic shape types: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608613" y="4510246"/>
            <a:ext cx="1220788" cy="1220786"/>
          </a:xfrm>
          <a:prstGeom prst="ellipse">
            <a:avLst/>
          </a:prstGeom>
          <a:solidFill>
            <a:srgbClr val="496132"/>
          </a:solidFill>
          <a:ln cap="flat" cmpd="sng" w="9525">
            <a:solidFill>
              <a:srgbClr val="3A3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913664" y="4510246"/>
            <a:ext cx="1220788" cy="1220786"/>
          </a:xfrm>
          <a:prstGeom prst="rect">
            <a:avLst/>
          </a:prstGeom>
          <a:solidFill>
            <a:srgbClr val="496132"/>
          </a:solidFill>
          <a:ln cap="flat" cmpd="sng" w="9525">
            <a:solidFill>
              <a:srgbClr val="3A3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253639" y="4510246"/>
            <a:ext cx="1220788" cy="1220786"/>
          </a:xfrm>
          <a:prstGeom prst="triangle">
            <a:avLst>
              <a:gd fmla="val 50000" name="adj"/>
            </a:avLst>
          </a:prstGeom>
          <a:solidFill>
            <a:srgbClr val="496132"/>
          </a:solidFill>
          <a:ln cap="flat" cmpd="sng" w="9525">
            <a:solidFill>
              <a:srgbClr val="3A3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Texture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 of dots, lines, and colors used create the illusion of a surface appearance.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Adds depth and dimension to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6" y="3829050"/>
            <a:ext cx="2460624" cy="164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5711" y="3779837"/>
            <a:ext cx="2314575" cy="17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8700" y="3843337"/>
            <a:ext cx="2174875" cy="162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0361" y="3843337"/>
            <a:ext cx="2433637" cy="162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Principles of Design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Rhythm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Unity/Harmony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size relationship between components of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 can be: 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one component of a design and another component 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OR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a component and the design as a whole.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design elements are arranged either horizontally or vertically on the canvas.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18512" y="2784733"/>
            <a:ext cx="412249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461962" lvl="0" marL="4619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BALANCE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symmetrical balance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is exactly equal on both sides</a:t>
            </a:r>
          </a:p>
          <a:p>
            <a:pPr indent="-215900" lvl="0" marL="21590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433489" y="2798267"/>
            <a:ext cx="4292056" cy="320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461962" lvl="0" marL="4619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BALANCE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asymmetrical balance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sides of the design are not equal, but are still balanced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Rhythm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the feeling of movement in a design.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Generated through the repetition of lines, colors, shapes, and textures.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of interest in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of the design that is noticed first by the audience.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create visual flow in a design.</a:t>
            </a:r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Unity/Harmony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all components of a design look as if they belong together.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Achieved when the Elements and Principles of Design are used effectively.</a:t>
            </a:r>
          </a:p>
        </p:txBody>
      </p:sp>
      <p:sp>
        <p:nvSpPr>
          <p:cNvPr id="334" name="Shape 33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 Digital Graphics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image or design created or edited by a computer.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Elements of Design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Texture</a:t>
            </a: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Graphics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46087" y="1817371"/>
            <a:ext cx="4217352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Bitmap Graphics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square pixels arranged in a grid that have assigned colors.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clarity when viewed up close or zoomed in.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referred to as Raster Graphics.</a:t>
            </a:r>
          </a:p>
        </p:txBody>
      </p:sp>
      <p:sp>
        <p:nvSpPr>
          <p:cNvPr id="348" name="Shape 34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4545648" y="1847850"/>
            <a:ext cx="4202112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Graphics</a:t>
            </a:r>
          </a:p>
          <a:p>
            <a:pPr indent="-460375" lvl="1" marL="91757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mathematical formulas to define lines, points, curves, and other attributes.</a:t>
            </a:r>
          </a:p>
          <a:p>
            <a:pPr indent="-460375" lvl="1" marL="91757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lose clarity when viewed up close or zoomed in.</a:t>
            </a:r>
          </a:p>
          <a:p>
            <a:pPr indent="-460375" lvl="1" marL="917575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type of graphic for printing in large scale.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the clarity of Bitmap Graphics.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Determined and defined by the number of Pixels Per Inch (PPI).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941065" y="3307489"/>
            <a:ext cx="3292474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RESOLUTION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Blurry in appearance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small file size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4506589" y="3291616"/>
            <a:ext cx="3908989" cy="2256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RESOLUTION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clear in appearance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large file size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Modes of Digital Graphics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&amp; White - uses only true black and true white.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Grayscale - uses true black, true white, and all shades of gray in between.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Color - all possible color combinations.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RGB (Red, Green, Blue) - optimized for viewing on a screen.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CMYK (Cyan, Yellow, Magenta, Black) - optimized for printing purposes.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Depth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distinct colors a graphic is capable of displaying.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color mode: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1-Bit : Black &amp; White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8-Bit : Indexed Color (256 colors)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24-Bit : True Color (16.7 million colors)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identify objects in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visual flow in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Communicates feelings and moods to the audience or viewer.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hue, saturation, and brightness.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 colors in a design can communicate certain moods and feelings to the audience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Shape 184"/>
          <p:cNvGrpSpPr/>
          <p:nvPr/>
        </p:nvGrpSpPr>
        <p:grpSpPr>
          <a:xfrm>
            <a:off x="942340" y="3022599"/>
            <a:ext cx="7281862" cy="2681287"/>
            <a:chOff x="392" y="2000"/>
            <a:chExt cx="4586" cy="1688"/>
          </a:xfrm>
        </p:grpSpPr>
        <p:sp>
          <p:nvSpPr>
            <p:cNvPr id="185" name="Shape 185"/>
            <p:cNvSpPr/>
            <p:nvPr/>
          </p:nvSpPr>
          <p:spPr>
            <a:xfrm>
              <a:off x="407" y="2000"/>
              <a:ext cx="1706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A408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A40800"/>
                  </a:solidFill>
                  <a:latin typeface="Arial"/>
                  <a:ea typeface="Arial"/>
                  <a:cs typeface="Arial"/>
                  <a:sym typeface="Arial"/>
                </a:rPr>
                <a:t>RED - excitement, anger, 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A408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A40800"/>
                  </a:solidFill>
                  <a:latin typeface="Arial"/>
                  <a:ea typeface="Arial"/>
                  <a:cs typeface="Arial"/>
                  <a:sym typeface="Arial"/>
                </a:rPr>
                <a:t>           danger, love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392" y="2447"/>
              <a:ext cx="1555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003DCC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3DCC"/>
                  </a:solidFill>
                  <a:latin typeface="Arial"/>
                  <a:ea typeface="Arial"/>
                  <a:cs typeface="Arial"/>
                  <a:sym typeface="Arial"/>
                </a:rPr>
                <a:t>BLUE - calm, sadness, 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003DCC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3DCC"/>
                  </a:solidFill>
                  <a:latin typeface="Arial"/>
                  <a:ea typeface="Arial"/>
                  <a:cs typeface="Arial"/>
                  <a:sym typeface="Arial"/>
                </a:rPr>
                <a:t>             serenity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407" y="3343"/>
              <a:ext cx="2163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F3EB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YELLOW - cowardice, sympathy 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F3EB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3EB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cheerfulness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3071" y="2000"/>
              <a:ext cx="1906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FD9A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D9A00"/>
                  </a:solidFill>
                  <a:latin typeface="Arial"/>
                  <a:ea typeface="Arial"/>
                  <a:cs typeface="Arial"/>
                  <a:sym typeface="Arial"/>
                </a:rPr>
                <a:t>ORANGE - liveliness, energy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FD9A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D9A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warmth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3071" y="2447"/>
              <a:ext cx="1673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8500AF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8500AF"/>
                  </a:solidFill>
                  <a:latin typeface="Arial"/>
                  <a:ea typeface="Arial"/>
                  <a:cs typeface="Arial"/>
                  <a:sym typeface="Arial"/>
                </a:rPr>
                <a:t>PURPLE - royalty, dignity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8500AF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8500AF"/>
                  </a:solidFill>
                  <a:latin typeface="Arial"/>
                  <a:ea typeface="Arial"/>
                  <a:cs typeface="Arial"/>
                  <a:sym typeface="Arial"/>
                </a:rPr>
                <a:t>                  mystery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3071" y="2895"/>
              <a:ext cx="1802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3A3A76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A3A76"/>
                  </a:solidFill>
                  <a:latin typeface="Arial"/>
                  <a:ea typeface="Arial"/>
                  <a:cs typeface="Arial"/>
                  <a:sym typeface="Arial"/>
                </a:rPr>
                <a:t>BLACK - mourning, despair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3A3A76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A3A76"/>
                  </a:solidFill>
                  <a:latin typeface="Arial"/>
                  <a:ea typeface="Arial"/>
                  <a:cs typeface="Arial"/>
                  <a:sym typeface="Arial"/>
                </a:rPr>
                <a:t>                sophistication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3071" y="3343"/>
              <a:ext cx="1770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40675" tIns="0">
              <a:noAutofit/>
            </a:bodyPr>
            <a:lstStyle/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B3B3B3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B3B3B3"/>
                  </a:solidFill>
                  <a:latin typeface="Arial"/>
                  <a:ea typeface="Arial"/>
                  <a:cs typeface="Arial"/>
                  <a:sym typeface="Arial"/>
                </a:rPr>
                <a:t>WHITE - innocence, purity,</a:t>
              </a:r>
            </a:p>
            <a:p>
              <a:pPr indent="-1587" lvl="0" marL="39688" marR="0" rtl="0" algn="l">
                <a:lnSpc>
                  <a:spcPct val="100000"/>
                </a:lnSpc>
                <a:spcBef>
                  <a:spcPts val="0"/>
                </a:spcBef>
                <a:buClr>
                  <a:srgbClr val="B3B3B3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B3B3B3"/>
                  </a:solidFill>
                  <a:latin typeface="Arial"/>
                  <a:ea typeface="Arial"/>
                  <a:cs typeface="Arial"/>
                  <a:sym typeface="Arial"/>
                </a:rPr>
                <a:t>               faith</a:t>
              </a:r>
            </a:p>
          </p:txBody>
        </p:sp>
      </p:grpSp>
      <p:sp>
        <p:nvSpPr>
          <p:cNvPr id="192" name="Shape 192"/>
          <p:cNvSpPr/>
          <p:nvPr/>
        </p:nvSpPr>
        <p:spPr>
          <a:xfrm>
            <a:off x="906779" y="4490719"/>
            <a:ext cx="24447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40675" tIns="0">
            <a:noAutofit/>
          </a:bodyPr>
          <a:lstStyle/>
          <a:p>
            <a:pPr indent="-1587" lvl="0" marL="39688" marR="0" rtl="0" algn="l">
              <a:lnSpc>
                <a:spcPct val="100000"/>
              </a:lnSpc>
              <a:spcBef>
                <a:spcPts val="0"/>
              </a:spcBef>
              <a:buClr>
                <a:srgbClr val="558E2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558E28"/>
                </a:solidFill>
                <a:latin typeface="Arial"/>
                <a:ea typeface="Arial"/>
                <a:cs typeface="Arial"/>
                <a:sym typeface="Arial"/>
              </a:rPr>
              <a:t>GREEN - envy, luck, </a:t>
            </a:r>
          </a:p>
          <a:p>
            <a:pPr indent="-1587" lvl="0" marL="39688" marR="0" rtl="0" algn="l">
              <a:lnSpc>
                <a:spcPct val="100000"/>
              </a:lnSpc>
              <a:spcBef>
                <a:spcPts val="0"/>
              </a:spcBef>
              <a:buClr>
                <a:srgbClr val="558E2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558E28"/>
                </a:solidFill>
                <a:latin typeface="Arial"/>
                <a:ea typeface="Arial"/>
                <a:cs typeface="Arial"/>
                <a:sym typeface="Arial"/>
              </a:rPr>
              <a:t>                peacefulness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Complementary Colors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 across from each other on the color wheel work well together when used in a design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088" y="3030538"/>
            <a:ext cx="26162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143500" y="3114675"/>
            <a:ext cx="3065463" cy="34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: Purple and Green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name given to a color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a particular hue, a variety of individual colors can be created by changing saturation and brightness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3556000"/>
            <a:ext cx="2682874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Saturation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hue used in a particular color.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: PURPLE</a:t>
            </a:r>
          </a:p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2711925" y="2854959"/>
            <a:ext cx="3675063" cy="2468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saturated with the purple hue.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saturated with the purple hue.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x="1476851" y="2858134"/>
            <a:ext cx="1114425" cy="1152524"/>
            <a:chOff x="1976" y="2087"/>
            <a:chExt cx="702" cy="725"/>
          </a:xfrm>
        </p:grpSpPr>
        <p:sp>
          <p:nvSpPr>
            <p:cNvPr id="219" name="Shape 219"/>
            <p:cNvSpPr/>
            <p:nvPr/>
          </p:nvSpPr>
          <p:spPr>
            <a:xfrm>
              <a:off x="2047" y="2160"/>
              <a:ext cx="558" cy="581"/>
            </a:xfrm>
            <a:prstGeom prst="rect">
              <a:avLst/>
            </a:prstGeom>
            <a:solidFill>
              <a:srgbClr val="D3A7F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" name="Shape 2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76" y="2087"/>
              <a:ext cx="702" cy="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Shape 221"/>
          <p:cNvGrpSpPr/>
          <p:nvPr/>
        </p:nvGrpSpPr>
        <p:grpSpPr>
          <a:xfrm>
            <a:off x="1476851" y="4344034"/>
            <a:ext cx="1114425" cy="1152524"/>
            <a:chOff x="1976" y="3023"/>
            <a:chExt cx="702" cy="725"/>
          </a:xfrm>
        </p:grpSpPr>
        <p:sp>
          <p:nvSpPr>
            <p:cNvPr id="222" name="Shape 222"/>
            <p:cNvSpPr/>
            <p:nvPr/>
          </p:nvSpPr>
          <p:spPr>
            <a:xfrm>
              <a:off x="2047" y="3095"/>
              <a:ext cx="558" cy="581"/>
            </a:xfrm>
            <a:prstGeom prst="rect">
              <a:avLst/>
            </a:prstGeom>
            <a:solidFill>
              <a:srgbClr val="8000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Shape 2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76" y="3023"/>
              <a:ext cx="702" cy="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Brightness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light or dark a color appears; adding black or white changes a color’s brightness.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: GREEN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2482056" y="3257233"/>
            <a:ext cx="3675063" cy="2468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Green (white added to a green hue).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Green (black added to green hue).</a:t>
            </a:r>
          </a:p>
        </p:txBody>
      </p:sp>
      <p:grpSp>
        <p:nvGrpSpPr>
          <p:cNvPr id="232" name="Shape 232"/>
          <p:cNvGrpSpPr/>
          <p:nvPr/>
        </p:nvGrpSpPr>
        <p:grpSpPr>
          <a:xfrm>
            <a:off x="1005680" y="3274698"/>
            <a:ext cx="1182687" cy="1230313"/>
            <a:chOff x="1823" y="2096"/>
            <a:chExt cx="744" cy="775"/>
          </a:xfrm>
        </p:grpSpPr>
        <p:sp>
          <p:nvSpPr>
            <p:cNvPr id="233" name="Shape 233"/>
            <p:cNvSpPr/>
            <p:nvPr/>
          </p:nvSpPr>
          <p:spPr>
            <a:xfrm>
              <a:off x="1914" y="2187"/>
              <a:ext cx="562" cy="593"/>
            </a:xfrm>
            <a:prstGeom prst="rect">
              <a:avLst/>
            </a:prstGeom>
            <a:solidFill>
              <a:srgbClr val="72FF07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Shape 2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3" y="2096"/>
              <a:ext cx="744" cy="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Shape 235"/>
          <p:cNvGrpSpPr/>
          <p:nvPr/>
        </p:nvGrpSpPr>
        <p:grpSpPr>
          <a:xfrm>
            <a:off x="1005680" y="4746308"/>
            <a:ext cx="1182687" cy="1231900"/>
            <a:chOff x="1823" y="3023"/>
            <a:chExt cx="744" cy="776"/>
          </a:xfrm>
        </p:grpSpPr>
        <p:sp>
          <p:nvSpPr>
            <p:cNvPr id="236" name="Shape 236"/>
            <p:cNvSpPr/>
            <p:nvPr/>
          </p:nvSpPr>
          <p:spPr>
            <a:xfrm>
              <a:off x="1914" y="3114"/>
              <a:ext cx="564" cy="593"/>
            </a:xfrm>
            <a:prstGeom prst="rect">
              <a:avLst/>
            </a:prstGeom>
            <a:solidFill>
              <a:srgbClr val="254F0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Shape 2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3" y="3023"/>
              <a:ext cx="744" cy="7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Lines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direction to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movement in a design.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lines show importance, thin lines demonstrate quick movement.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be vertical, horizontal, diagonal, or curved lines.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