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0" name="Shape 23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3" name="Shape 25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1" name="Shape 26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7" name="Shape 27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5" name="Shape 28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9" name="Shape 29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6" name="Shape 30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1" name="Shape 21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1" name="Shape 22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jpg"/><Relationship Id="rId3" Type="http://schemas.openxmlformats.org/officeDocument/2006/relationships/image" Target="../media/image0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hape 11"/>
          <p:cNvCxnSpPr/>
          <p:nvPr/>
        </p:nvCxnSpPr>
        <p:spPr>
          <a:xfrm flipH="1" rot="10800000">
            <a:off x="0" y="1634489"/>
            <a:ext cx="9144000" cy="11429"/>
          </a:xfrm>
          <a:prstGeom prst="straightConnector1">
            <a:avLst/>
          </a:prstGeom>
          <a:noFill/>
          <a:ln cap="flat" cmpd="sng" w="57225">
            <a:solidFill>
              <a:srgbClr val="C00000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2" name="Shape 12"/>
          <p:cNvCxnSpPr/>
          <p:nvPr/>
        </p:nvCxnSpPr>
        <p:spPr>
          <a:xfrm flipH="1" rot="10800000">
            <a:off x="0" y="4907280"/>
            <a:ext cx="9144000" cy="11429"/>
          </a:xfrm>
          <a:prstGeom prst="straightConnector1">
            <a:avLst/>
          </a:prstGeom>
          <a:noFill/>
          <a:ln cap="flat" cmpd="sng" w="57225">
            <a:solidFill>
              <a:srgbClr val="C00000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628650" y="5074919"/>
            <a:ext cx="7898129" cy="12011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628650" y="6356351"/>
            <a:ext cx="5212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628014" y="6423660"/>
            <a:ext cx="5156199" cy="2968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7" name="Shape 17"/>
          <p:cNvPicPr preferRelativeResize="0"/>
          <p:nvPr/>
        </p:nvPicPr>
        <p:blipFill rotWithShape="1">
          <a:blip r:embed="rId2">
            <a:alphaModFix/>
          </a:blip>
          <a:srcRect b="0" l="0" r="44250" t="0"/>
          <a:stretch/>
        </p:blipFill>
        <p:spPr>
          <a:xfrm>
            <a:off x="194309" y="283210"/>
            <a:ext cx="8779222" cy="1248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707239"/>
            <a:ext cx="9144000" cy="3139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ctrTitle"/>
          </p:nvPr>
        </p:nvSpPr>
        <p:spPr>
          <a:xfrm>
            <a:off x="1143000" y="1122362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0" name="Shape 90"/>
          <p:cNvSpPr txBox="1"/>
          <p:nvPr>
            <p:ph idx="1" type="subTitle"/>
          </p:nvPr>
        </p:nvSpPr>
        <p:spPr>
          <a:xfrm>
            <a:off x="1143000" y="3602037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23887" y="4589462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28650" y="1825625"/>
            <a:ext cx="386714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2" type="body"/>
          </p:nvPr>
        </p:nvSpPr>
        <p:spPr>
          <a:xfrm>
            <a:off x="4648200" y="1825625"/>
            <a:ext cx="386714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630237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30237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2" type="body"/>
          </p:nvPr>
        </p:nvSpPr>
        <p:spPr>
          <a:xfrm>
            <a:off x="630237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3" type="body"/>
          </p:nvPr>
        </p:nvSpPr>
        <p:spPr>
          <a:xfrm>
            <a:off x="4629150" y="1681163"/>
            <a:ext cx="388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4" type="body"/>
          </p:nvPr>
        </p:nvSpPr>
        <p:spPr>
          <a:xfrm>
            <a:off x="4629150" y="2505075"/>
            <a:ext cx="388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24" name="Shape 12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2" type="body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cxnSp>
        <p:nvCxnSpPr>
          <p:cNvPr id="21" name="Shape 21"/>
          <p:cNvCxnSpPr/>
          <p:nvPr/>
        </p:nvCxnSpPr>
        <p:spPr>
          <a:xfrm>
            <a:off x="439737" y="1684019"/>
            <a:ext cx="8253411" cy="1587"/>
          </a:xfrm>
          <a:prstGeom prst="straightConnector1">
            <a:avLst/>
          </a:prstGeom>
          <a:noFill/>
          <a:ln cap="flat" cmpd="sng" w="57225">
            <a:solidFill>
              <a:srgbClr val="C00000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2" name="Shape 22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857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Char char="❑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82575" lvl="1" marL="917575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☐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8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8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8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" y="34289"/>
            <a:ext cx="9144000" cy="724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630237" y="457200"/>
            <a:ext cx="2949575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0" name="Shape 140"/>
          <p:cNvSpPr/>
          <p:nvPr>
            <p:ph idx="2" type="pic"/>
          </p:nvPr>
        </p:nvSpPr>
        <p:spPr>
          <a:xfrm>
            <a:off x="3887787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30237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 rot="5400000">
            <a:off x="2396330" y="57943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 rot="5400000">
            <a:off x="604043" y="389731"/>
            <a:ext cx="5811838" cy="5762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629841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3" type="body"/>
          </p:nvPr>
        </p:nvSpPr>
        <p:spPr>
          <a:xfrm>
            <a:off x="4629150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4" type="body"/>
          </p:nvPr>
        </p:nvSpPr>
        <p:spPr>
          <a:xfrm>
            <a:off x="4629150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629841" y="457200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5" name="Shape 65"/>
          <p:cNvSpPr/>
          <p:nvPr>
            <p:ph idx="2" type="pic"/>
          </p:nvPr>
        </p:nvSpPr>
        <p:spPr>
          <a:xfrm>
            <a:off x="3887391" y="987425"/>
            <a:ext cx="4629150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3028950" y="6356351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9" name="Shape 9"/>
          <p:cNvSpPr txBox="1"/>
          <p:nvPr>
            <p:ph idx="10" type="dt"/>
          </p:nvPr>
        </p:nvSpPr>
        <p:spPr>
          <a:xfrm>
            <a:off x="628650" y="6356351"/>
            <a:ext cx="52120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1" type="ftr"/>
          </p:nvPr>
        </p:nvSpPr>
        <p:spPr>
          <a:xfrm>
            <a:off x="3028950" y="6356350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9.jpg"/><Relationship Id="rId4" Type="http://schemas.openxmlformats.org/officeDocument/2006/relationships/image" Target="../media/image03.png"/><Relationship Id="rId5" Type="http://schemas.openxmlformats.org/officeDocument/2006/relationships/image" Target="../media/image0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Relationship Id="rId4" Type="http://schemas.openxmlformats.org/officeDocument/2006/relationships/image" Target="../media/image0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ctrTitle"/>
          </p:nvPr>
        </p:nvSpPr>
        <p:spPr>
          <a:xfrm>
            <a:off x="628650" y="5074919"/>
            <a:ext cx="7898129" cy="12011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 205.02  5%</a:t>
            </a:r>
            <a:b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and utilize tools for digital audio production.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28014" y="6423660"/>
            <a:ext cx="5156199" cy="296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 Cables</a:t>
            </a:r>
          </a:p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Found on virtually every consumer audio device.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Relatively poor audio quality.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rings around the plug indicate if cable is mono (one ring) or stereo (two rings).</a:t>
            </a:r>
          </a:p>
        </p:txBody>
      </p:sp>
      <p:sp>
        <p:nvSpPr>
          <p:cNvPr id="234" name="Shape 234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1692" y="3778369"/>
            <a:ext cx="2753705" cy="2835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¼” (Phonos) Cables</a:t>
            </a:r>
          </a:p>
        </p:txBody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Widely used to connect speakers, amplifiers, and guitars.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 to mini plug with the rings indicating the number of channels.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 audio quality when compared to the mini.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Shape 242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Shape 2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5041" y="4146430"/>
            <a:ext cx="3443287" cy="228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Microphone Pickup Patterns</a:t>
            </a:r>
          </a:p>
        </p:txBody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Depending on the type of recording that is desired and the location of the performers, different microphone pickup patterns record the sound in varying methods.</a:t>
            </a:r>
          </a:p>
        </p:txBody>
      </p:sp>
      <p:sp>
        <p:nvSpPr>
          <p:cNvPr id="250" name="Shape 250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Microphone Pickup Patterns</a:t>
            </a:r>
          </a:p>
        </p:txBody>
      </p:sp>
      <p:pic>
        <p:nvPicPr>
          <p:cNvPr id="256" name="Shape 2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2626" y="3267522"/>
            <a:ext cx="4241373" cy="3081519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 txBox="1"/>
          <p:nvPr>
            <p:ph idx="1" type="body"/>
          </p:nvPr>
        </p:nvSpPr>
        <p:spPr>
          <a:xfrm>
            <a:off x="446087" y="1817371"/>
            <a:ext cx="5368115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Omnidirectional Pickup Pattern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Captures sound from all directions. 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Useful for capturing sound from all parts of a room.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Commonly found on consumer video cameras.</a:t>
            </a:r>
          </a:p>
        </p:txBody>
      </p:sp>
      <p:sp>
        <p:nvSpPr>
          <p:cNvPr id="258" name="Shape 258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Microphone Pickup Patterns</a:t>
            </a:r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48408" y="1997758"/>
            <a:ext cx="3454051" cy="3195343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 txBox="1"/>
          <p:nvPr>
            <p:ph idx="1" type="body"/>
          </p:nvPr>
        </p:nvSpPr>
        <p:spPr>
          <a:xfrm>
            <a:off x="446087" y="1817371"/>
            <a:ext cx="5488886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Cardioid Pickup Pattern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Heart-shaped.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Audio sources in the front of the microphone and very close to the sides are captured.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little sound is picked up from behind the microphone.</a:t>
            </a:r>
          </a:p>
        </p:txBody>
      </p:sp>
      <p:sp>
        <p:nvSpPr>
          <p:cNvPr id="266" name="Shape 266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Microphone Pickup Patterns</a:t>
            </a:r>
          </a:p>
        </p:txBody>
      </p:sp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9101" y="2069291"/>
            <a:ext cx="3324898" cy="295128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 txBox="1"/>
          <p:nvPr>
            <p:ph idx="1" type="body"/>
          </p:nvPr>
        </p:nvSpPr>
        <p:spPr>
          <a:xfrm>
            <a:off x="446087" y="1817371"/>
            <a:ext cx="5609654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Bi-Directional Pickup Pattern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Captures sound from in front of the microphone and behind it.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little sound is picked up from the sides.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microphone to use when recording a two-person conversation.</a:t>
            </a:r>
          </a:p>
        </p:txBody>
      </p:sp>
      <p:sp>
        <p:nvSpPr>
          <p:cNvPr id="274" name="Shape 274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Microphone Pickup Patterns</a:t>
            </a:r>
          </a:p>
        </p:txBody>
      </p:sp>
      <p:pic>
        <p:nvPicPr>
          <p:cNvPr id="280" name="Shape 2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0117" y="2299328"/>
            <a:ext cx="3017837" cy="3500436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Shape 281"/>
          <p:cNvSpPr txBox="1"/>
          <p:nvPr>
            <p:ph idx="1" type="body"/>
          </p:nvPr>
        </p:nvSpPr>
        <p:spPr>
          <a:xfrm>
            <a:off x="446087" y="1817371"/>
            <a:ext cx="564416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Shotgun Pickup Pattern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Captures sound from a pointed direction in a narrow range.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Useful for recording sound from long distances away (during video shoots, in stadiums, recording wildlife, etc.).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little sound is picked up from the sides or behind the microphone.</a:t>
            </a:r>
          </a:p>
        </p:txBody>
      </p:sp>
      <p:sp>
        <p:nvSpPr>
          <p:cNvPr id="282" name="Shape 282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Setup Microphone &amp; Cables</a:t>
            </a:r>
          </a:p>
        </p:txBody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Setup the microphone and use the appropriate cables to connect to a recording device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 the levels of the audio while the recording is taking place.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Watch the V.U. meter to make sure the audio is at the appropriate level throughout the entire recording.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Adjust the volume of the recording to keep the signal from  clipping (producing a signal that is too loud for the amplifier to handle).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Shape 289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Advanced Audio Editing Terms</a:t>
            </a:r>
          </a:p>
        </p:txBody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Scrubbing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Clicking and dragging the playhead of an audio project through the timeline to get to a particular section.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user is able to hear the audio while scrubbing, making navigation of the project more efficient.</a:t>
            </a:r>
          </a:p>
        </p:txBody>
      </p:sp>
      <p:sp>
        <p:nvSpPr>
          <p:cNvPr id="296" name="Shape 296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Advanced Audio Editing Terms</a:t>
            </a:r>
          </a:p>
        </p:txBody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Ducking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editing feature that lowers the volume of a particular track when another audio source is present.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Commonly used for voiceovers with background music.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Equalization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process of adjusting the different levels (bass, treble, mid-tones, etc.) in an audio recording in order to produce the best sound.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Shape 303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Microphones</a:t>
            </a: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different types of microphones that have particular characteristics and produce different results.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Condenser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Dynamic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Lavaliere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Shotgun</a:t>
            </a:r>
          </a:p>
        </p:txBody>
      </p:sp>
      <p:sp>
        <p:nvSpPr>
          <p:cNvPr id="169" name="Shape 169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Advanced Audio Editing Terms</a:t>
            </a:r>
          </a:p>
        </p:txBody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Audio Gain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Adding gain to audio will increase the level of the output signal using power from an amplifier; increases the voltage output of the signal.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Normalization</a:t>
            </a:r>
          </a:p>
          <a:p>
            <a:pPr indent="-460375" lvl="1" marL="91757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☐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process of making sure all of the audio levels in a project are at a consistent level and sound good together.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Shape 310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Condenser Microphone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446087" y="1713852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Requires an outside power source (phantom power).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Results in a high quality signal production.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Commonly used to capture a person’s voice or a musical instrument in a studio.</a:t>
            </a:r>
          </a:p>
        </p:txBody>
      </p:sp>
      <p:sp>
        <p:nvSpPr>
          <p:cNvPr id="176" name="Shape 176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3951" y="3791398"/>
            <a:ext cx="2770187" cy="2865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Dynamic Microphone</a:t>
            </a:r>
          </a:p>
        </p:txBody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446087" y="1713852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not require an outside power source.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Audio signal strengthened by an audio board or other amplifier.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Commonly used to capture audio during live production.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Durable microphone.</a:t>
            </a:r>
          </a:p>
        </p:txBody>
      </p:sp>
      <p:sp>
        <p:nvSpPr>
          <p:cNvPr id="184" name="Shape 184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8412" y="4193289"/>
            <a:ext cx="2991958" cy="1966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Lavaliere Microphone</a:t>
            </a:r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22498" y="3207618"/>
            <a:ext cx="3292474" cy="329247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/>
          <p:nvPr>
            <p:ph idx="1" type="body"/>
          </p:nvPr>
        </p:nvSpPr>
        <p:spPr>
          <a:xfrm>
            <a:off x="446087" y="1713852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Typically attached to the necktie or shirt of the user. 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by performers on television or stage because their small size makes it easy to hide.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Produce a relatively good sound quality.</a:t>
            </a:r>
          </a:p>
        </p:txBody>
      </p:sp>
      <p:sp>
        <p:nvSpPr>
          <p:cNvPr id="193" name="Shape 193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Shotgun Microphone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Usually long and skinny in appearance.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Commonly found on high-end video cameras for capturing sound from the recording.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 referred to as a “boom” microphone.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Shape 200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4075" y="3657600"/>
            <a:ext cx="3925887" cy="2297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Audio Cables</a:t>
            </a:r>
          </a:p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Certain cable types are needed to connect all of the equipment correctly. 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RCA Cables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XLR Cables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 Cables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¼” (Phono) Cables</a:t>
            </a:r>
          </a:p>
        </p:txBody>
      </p:sp>
      <p:sp>
        <p:nvSpPr>
          <p:cNvPr id="208" name="Shape 208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RCA Cables</a:t>
            </a:r>
          </a:p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common audio (and video) cable used in professional and consumer settings alike.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Color coded system makes it easy to distinguish left and right channels of audio.</a:t>
            </a:r>
          </a:p>
        </p:txBody>
      </p:sp>
      <p:sp>
        <p:nvSpPr>
          <p:cNvPr id="215" name="Shape 215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265" y="4082405"/>
            <a:ext cx="2986087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 rotWithShape="1">
          <a:blip r:embed="rId4">
            <a:alphaModFix/>
          </a:blip>
          <a:srcRect b="22074" l="30711" r="-131" t="13593"/>
          <a:stretch/>
        </p:blipFill>
        <p:spPr>
          <a:xfrm>
            <a:off x="4325503" y="3991919"/>
            <a:ext cx="895349" cy="170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05028" y="4082405"/>
            <a:ext cx="3108325" cy="1770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434339" y="731520"/>
            <a:ext cx="8275320" cy="82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XLR Cables</a:t>
            </a:r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446087" y="1817371"/>
            <a:ext cx="8229600" cy="4343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63550" lvl="0" marL="4635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best audio quality, making it common in the professional industry.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 a push-button locking system that keeps it from easily being unplugged.</a:t>
            </a:r>
          </a:p>
          <a:p>
            <a:pPr indent="-463550" lvl="0" marL="46355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commonly used for microphones.</a:t>
            </a:r>
          </a:p>
        </p:txBody>
      </p:sp>
      <p:sp>
        <p:nvSpPr>
          <p:cNvPr id="225" name="Shape 225"/>
          <p:cNvSpPr txBox="1"/>
          <p:nvPr>
            <p:ph idx="2" type="body"/>
          </p:nvPr>
        </p:nvSpPr>
        <p:spPr>
          <a:xfrm>
            <a:off x="423227" y="6390005"/>
            <a:ext cx="5154612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Shape 2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5316" y="4117148"/>
            <a:ext cx="2651125" cy="2122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26203" y="4144135"/>
            <a:ext cx="2286000" cy="219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